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77" r:id="rId4"/>
    <p:sldId id="268" r:id="rId5"/>
    <p:sldId id="257" r:id="rId6"/>
    <p:sldId id="280" r:id="rId7"/>
    <p:sldId id="266" r:id="rId8"/>
    <p:sldId id="271" r:id="rId9"/>
    <p:sldId id="281" r:id="rId10"/>
    <p:sldId id="278" r:id="rId11"/>
    <p:sldId id="259" r:id="rId12"/>
    <p:sldId id="272"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7" autoAdjust="0"/>
  </p:normalViewPr>
  <p:slideViewPr>
    <p:cSldViewPr>
      <p:cViewPr>
        <p:scale>
          <a:sx n="50" d="100"/>
          <a:sy n="50" d="100"/>
        </p:scale>
        <p:origin x="-1944"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479CF-7DCD-4431-A0EE-7A63E761B127}" type="datetimeFigureOut">
              <a:rPr lang="es-ES" smtClean="0"/>
              <a:t>21/11/2019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494AA-717B-4B30-BC85-0BA2F3B490E2}" type="slidenum">
              <a:rPr lang="es-ES" smtClean="0"/>
              <a:t>‹Nº›</a:t>
            </a:fld>
            <a:endParaRPr lang="es-ES"/>
          </a:p>
        </p:txBody>
      </p:sp>
    </p:spTree>
    <p:extLst>
      <p:ext uri="{BB962C8B-B14F-4D97-AF65-F5344CB8AC3E}">
        <p14:creationId xmlns:p14="http://schemas.microsoft.com/office/powerpoint/2010/main" val="412327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2</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11</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dirty="0"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dirty="0" smtClean="0"/>
          </a:p>
          <a:p>
            <a:r>
              <a:rPr lang="es-ES" dirty="0"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dirty="0" smtClean="0"/>
          </a:p>
          <a:p>
            <a:r>
              <a:rPr lang="es-ES" dirty="0"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12</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3</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4</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5</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6</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7</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8</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9</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txBox="1">
            <a:spLocks noGrp="1" noChangeArrowheads="1"/>
          </p:cNvSpPr>
          <p:nvPr/>
        </p:nvSpPr>
        <p:spPr bwMode="auto">
          <a:xfrm>
            <a:off x="0"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l">
              <a:buFontTx/>
              <a:buNone/>
            </a:pPr>
            <a:r>
              <a:rPr lang="es-ES" sz="1200">
                <a:latin typeface="Tahoma" pitchFamily="34" charset="0"/>
              </a:rPr>
              <a:t>(C) Linares2005</a:t>
            </a:r>
          </a:p>
        </p:txBody>
      </p:sp>
      <p:sp>
        <p:nvSpPr>
          <p:cNvPr id="29699" name="Rectangle 13"/>
          <p:cNvSpPr txBox="1">
            <a:spLocks noGrp="1" noChangeArrowheads="1"/>
          </p:cNvSpPr>
          <p:nvPr/>
        </p:nvSpPr>
        <p:spPr bwMode="auto">
          <a:xfrm>
            <a:off x="3884861" y="8685790"/>
            <a:ext cx="2973139" cy="45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20000"/>
              </a:spcBef>
              <a:spcAft>
                <a:spcPct val="0"/>
              </a:spcAft>
              <a:buChar char="•"/>
              <a:defRPr sz="1400">
                <a:solidFill>
                  <a:schemeClr val="tx1"/>
                </a:solidFill>
                <a:latin typeface="Arial" charset="0"/>
              </a:defRPr>
            </a:lvl6pPr>
            <a:lvl7pPr marL="2971800" indent="-228600" algn="ctr" defTabSz="936625" eaLnBrk="0" fontAlgn="base" hangingPunct="0">
              <a:spcBef>
                <a:spcPct val="20000"/>
              </a:spcBef>
              <a:spcAft>
                <a:spcPct val="0"/>
              </a:spcAft>
              <a:buChar char="•"/>
              <a:defRPr sz="1400">
                <a:solidFill>
                  <a:schemeClr val="tx1"/>
                </a:solidFill>
                <a:latin typeface="Arial" charset="0"/>
              </a:defRPr>
            </a:lvl7pPr>
            <a:lvl8pPr marL="3429000" indent="-228600" algn="ctr" defTabSz="936625" eaLnBrk="0" fontAlgn="base" hangingPunct="0">
              <a:spcBef>
                <a:spcPct val="20000"/>
              </a:spcBef>
              <a:spcAft>
                <a:spcPct val="0"/>
              </a:spcAft>
              <a:buChar char="•"/>
              <a:defRPr sz="1400">
                <a:solidFill>
                  <a:schemeClr val="tx1"/>
                </a:solidFill>
                <a:latin typeface="Arial" charset="0"/>
              </a:defRPr>
            </a:lvl8pPr>
            <a:lvl9pPr marL="3886200" indent="-228600" algn="ctr" defTabSz="936625" eaLnBrk="0" fontAlgn="base" hangingPunct="0">
              <a:spcBef>
                <a:spcPct val="20000"/>
              </a:spcBef>
              <a:spcAft>
                <a:spcPct val="0"/>
              </a:spcAft>
              <a:buChar char="•"/>
              <a:defRPr sz="1400">
                <a:solidFill>
                  <a:schemeClr val="tx1"/>
                </a:solidFill>
                <a:latin typeface="Arial" charset="0"/>
              </a:defRPr>
            </a:lvl9pPr>
          </a:lstStyle>
          <a:p>
            <a:pPr algn="r">
              <a:buFontTx/>
              <a:buNone/>
            </a:pPr>
            <a:fld id="{C557921D-8EE6-4090-BF96-0A13AE207CE7}" type="slidenum">
              <a:rPr lang="es-ES" sz="1200">
                <a:latin typeface="Tahoma" pitchFamily="34" charset="0"/>
              </a:rPr>
              <a:pPr algn="r">
                <a:buFontTx/>
                <a:buNone/>
              </a:pPr>
              <a:t>10</a:t>
            </a:fld>
            <a:endParaRPr lang="es-ES" sz="1200">
              <a:latin typeface="Tahoma" pitchFamily="34" charset="0"/>
            </a:endParaRPr>
          </a:p>
        </p:txBody>
      </p:sp>
      <p:sp>
        <p:nvSpPr>
          <p:cNvPr id="29700" name="Rectangle 2"/>
          <p:cNvSpPr>
            <a:spLocks noGrp="1" noRot="1" noChangeAspect="1" noChangeArrowheads="1" noTextEdit="1"/>
          </p:cNvSpPr>
          <p:nvPr>
            <p:ph type="sldImg"/>
          </p:nvPr>
        </p:nvSpPr>
        <p:spPr>
          <a:solidFill>
            <a:srgbClr val="FFFFFF"/>
          </a:solidFill>
          <a:ln/>
        </p:spPr>
      </p:sp>
      <p:sp>
        <p:nvSpPr>
          <p:cNvPr id="29701" name="Rectangle 3"/>
          <p:cNvSpPr>
            <a:spLocks noGrp="1" noChangeArrowheads="1"/>
          </p:cNvSpPr>
          <p:nvPr>
            <p:ph type="body" idx="1"/>
          </p:nvPr>
        </p:nvSpPr>
        <p:spPr>
          <a:solidFill>
            <a:srgbClr val="FFFFFF"/>
          </a:solidFill>
          <a:ln>
            <a:solidFill>
              <a:srgbClr val="000000"/>
            </a:solidFill>
          </a:ln>
        </p:spPr>
        <p:txBody>
          <a:bodyPr/>
          <a:lstStyle/>
          <a:p>
            <a:r>
              <a:rPr lang="es-ES" smtClean="0"/>
              <a:t>Dale Carnegie Training® puede ayudarle a presentar a un orador. Copie y pegue esta diapositiva al principio de la presentación del orador y utilícela para presentar al orador. Cuando pegue la diapositiva, PowerPoint le aplicará automáticamente el formato de la presentación del orador.</a:t>
            </a:r>
          </a:p>
          <a:p>
            <a:endParaRPr lang="es-ES" smtClean="0"/>
          </a:p>
          <a:p>
            <a:r>
              <a:rPr lang="es-ES" smtClean="0"/>
              <a:t>Cuando presente a un orador, explique primero la importancia del tema y los beneficios que la audiencia obtendrá con la presentación. A continuación, exponga las razones por las que el orador está cualificado para hablar sobre el tema. Termine diciendo el nombre del orador. Hable con entusiasmo y conseguirá que la audiencia escuche atentamente la presentación.</a:t>
            </a:r>
          </a:p>
          <a:p>
            <a:endParaRPr lang="es-ES" smtClean="0"/>
          </a:p>
          <a:p>
            <a:r>
              <a:rPr lang="es-ES" smtClean="0"/>
              <a:t>La presentación del orador no debe durar más de 60 segundos. Al final de la presentación, asegúrese de dejar aproximadamente 30 segundos para dar las gracias al orador. Cuando lo haga, destaque una razón específica por la que la presentación del orador ha sido importante para la audiencia.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11183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330048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387246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321038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392781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284727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128977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22473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291082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218503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0E20FF3-3EC6-4B7C-9FA9-D94DCCACE615}" type="datetimeFigureOut">
              <a:rPr lang="es-ES" smtClean="0"/>
              <a:t>21/11/2019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E8343E-E04B-4CC4-9477-720888BA3D67}" type="slidenum">
              <a:rPr lang="es-ES" smtClean="0"/>
              <a:t>‹Nº›</a:t>
            </a:fld>
            <a:endParaRPr lang="es-ES"/>
          </a:p>
        </p:txBody>
      </p:sp>
    </p:spTree>
    <p:extLst>
      <p:ext uri="{BB962C8B-B14F-4D97-AF65-F5344CB8AC3E}">
        <p14:creationId xmlns:p14="http://schemas.microsoft.com/office/powerpoint/2010/main" val="155886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accent1">
                <a:lumMod val="20000"/>
                <a:lumOff val="80000"/>
              </a:schemeClr>
            </a:gs>
            <a:gs pos="71000">
              <a:schemeClr val="accent1">
                <a:lumMod val="40000"/>
                <a:lumOff val="60000"/>
              </a:schemeClr>
            </a:gs>
            <a:gs pos="10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20FF3-3EC6-4B7C-9FA9-D94DCCACE615}" type="datetimeFigureOut">
              <a:rPr lang="es-ES" smtClean="0"/>
              <a:t>21/11/2019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8343E-E04B-4CC4-9477-720888BA3D67}" type="slidenum">
              <a:rPr lang="es-ES" smtClean="0"/>
              <a:t>‹Nº›</a:t>
            </a:fld>
            <a:endParaRPr lang="es-ES"/>
          </a:p>
        </p:txBody>
      </p:sp>
    </p:spTree>
    <p:extLst>
      <p:ext uri="{BB962C8B-B14F-4D97-AF65-F5344CB8AC3E}">
        <p14:creationId xmlns:p14="http://schemas.microsoft.com/office/powerpoint/2010/main" val="20163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gino\Desktop\CHAT\#ŁESTER\proyecto fon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88"/>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27584" y="3323860"/>
            <a:ext cx="6480720" cy="584775"/>
          </a:xfrm>
          <a:prstGeom prst="rect">
            <a:avLst/>
          </a:prstGeom>
          <a:solidFill>
            <a:srgbClr val="FF0000"/>
          </a:solidFill>
        </p:spPr>
        <p:txBody>
          <a:bodyPr wrap="square" rtlCol="0">
            <a:spAutoFit/>
          </a:bodyPr>
          <a:lstStyle/>
          <a:p>
            <a:pPr algn="ctr"/>
            <a:r>
              <a:rPr lang="es-ES" sz="3200" dirty="0" smtClean="0"/>
              <a:t>JUNTA DIRECTIVA NACIONAL      2019</a:t>
            </a:r>
            <a:endParaRPr lang="es-ES" sz="3200" dirty="0"/>
          </a:p>
        </p:txBody>
      </p:sp>
      <p:pic>
        <p:nvPicPr>
          <p:cNvPr id="5" name="4 Imagen" descr="4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8988"/>
            <a:ext cx="2232248" cy="1793048"/>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Tree>
    <p:extLst>
      <p:ext uri="{BB962C8B-B14F-4D97-AF65-F5344CB8AC3E}">
        <p14:creationId xmlns:p14="http://schemas.microsoft.com/office/powerpoint/2010/main" val="151871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10</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inta perforada"/>
          <p:cNvSpPr/>
          <p:nvPr/>
        </p:nvSpPr>
        <p:spPr>
          <a:xfrm>
            <a:off x="2051720" y="736853"/>
            <a:ext cx="4536504" cy="792088"/>
          </a:xfrm>
          <a:prstGeom prst="flowChartPunchedTape">
            <a:avLst/>
          </a:prstGeom>
          <a:solidFill>
            <a:srgbClr val="FF0000"/>
          </a:solidFill>
          <a:scene3d>
            <a:camera prst="orthographicFront"/>
            <a:lightRig rig="threePt" dir="t">
              <a:rot lat="0" lon="0" rev="4800000"/>
            </a:lightRig>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203418" y="948231"/>
            <a:ext cx="4672837" cy="369332"/>
          </a:xfrm>
          <a:prstGeom prst="rect">
            <a:avLst/>
          </a:prstGeom>
          <a:noFill/>
        </p:spPr>
        <p:txBody>
          <a:bodyPr wrap="square" rtlCol="0">
            <a:spAutoFit/>
          </a:bodyPr>
          <a:lstStyle/>
          <a:p>
            <a:pPr algn="ctr"/>
            <a:r>
              <a:rPr lang="es-ES" b="1" dirty="0" smtClean="0">
                <a:solidFill>
                  <a:schemeClr val="bg1"/>
                </a:solidFill>
              </a:rPr>
              <a:t>FINANZAS</a:t>
            </a:r>
            <a:endParaRPr lang="es-ES" b="1" dirty="0">
              <a:solidFill>
                <a:schemeClr val="bg1"/>
              </a:solidFill>
            </a:endParaRPr>
          </a:p>
        </p:txBody>
      </p:sp>
      <p:pic>
        <p:nvPicPr>
          <p:cNvPr id="13" name="12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6" y="-2962"/>
            <a:ext cx="989946" cy="1055698"/>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graphicFrame>
        <p:nvGraphicFramePr>
          <p:cNvPr id="4" name="3 Tabla"/>
          <p:cNvGraphicFramePr>
            <a:graphicFrameLocks noGrp="1"/>
          </p:cNvGraphicFramePr>
          <p:nvPr>
            <p:extLst>
              <p:ext uri="{D42A27DB-BD31-4B8C-83A1-F6EECF244321}">
                <p14:modId xmlns:p14="http://schemas.microsoft.com/office/powerpoint/2010/main" val="1784910306"/>
              </p:ext>
            </p:extLst>
          </p:nvPr>
        </p:nvGraphicFramePr>
        <p:xfrm>
          <a:off x="179512" y="1528927"/>
          <a:ext cx="8799388" cy="5088891"/>
        </p:xfrm>
        <a:graphic>
          <a:graphicData uri="http://schemas.openxmlformats.org/drawingml/2006/table">
            <a:tbl>
              <a:tblPr firstRow="1" firstCol="1" bandRow="1">
                <a:tableStyleId>{5C22544A-7EE6-4342-B048-85BDC9FD1C3A}</a:tableStyleId>
              </a:tblPr>
              <a:tblGrid>
                <a:gridCol w="3132583"/>
                <a:gridCol w="1576849"/>
                <a:gridCol w="1168559"/>
                <a:gridCol w="1209036"/>
                <a:gridCol w="1712361"/>
              </a:tblGrid>
              <a:tr h="211717">
                <a:tc>
                  <a:txBody>
                    <a:bodyPr/>
                    <a:lstStyle/>
                    <a:p>
                      <a:pPr algn="ctr">
                        <a:spcBef>
                          <a:spcPts val="200"/>
                        </a:spcBef>
                        <a:spcAft>
                          <a:spcPts val="0"/>
                        </a:spcAft>
                      </a:pPr>
                      <a:r>
                        <a:rPr lang="es-ES" sz="1000" b="0" dirty="0">
                          <a:effectLst/>
                        </a:rPr>
                        <a:t>Acápites</a:t>
                      </a:r>
                      <a:endParaRPr lang="es-ES" sz="1100" b="0" dirty="0">
                        <a:solidFill>
                          <a:srgbClr val="2E74B5"/>
                        </a:solidFill>
                        <a:effectLst/>
                        <a:latin typeface="Calibri"/>
                        <a:ea typeface="Times New Roman"/>
                        <a:cs typeface="Times New Roman"/>
                      </a:endParaRPr>
                    </a:p>
                  </a:txBody>
                  <a:tcPr marL="68580" marR="68580" marT="0" marB="0"/>
                </a:tc>
                <a:tc>
                  <a:txBody>
                    <a:bodyPr/>
                    <a:lstStyle/>
                    <a:p>
                      <a:pPr algn="ctr">
                        <a:lnSpc>
                          <a:spcPct val="107000"/>
                        </a:lnSpc>
                        <a:spcAft>
                          <a:spcPts val="0"/>
                        </a:spcAft>
                      </a:pPr>
                      <a:r>
                        <a:rPr lang="es-MX" sz="1000">
                          <a:effectLst/>
                        </a:rPr>
                        <a:t>TRIM. I</a:t>
                      </a:r>
                      <a:endParaRPr lang="es-ES"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000">
                          <a:effectLst/>
                        </a:rPr>
                        <a:t>TRIM. II</a:t>
                      </a:r>
                      <a:endParaRPr lang="es-ES"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000">
                          <a:effectLst/>
                        </a:rPr>
                        <a:t>TRIM. III</a:t>
                      </a:r>
                      <a:endParaRPr lang="es-ES" sz="110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Total de Afiliados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183</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183</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185</a:t>
                      </a:r>
                      <a:endParaRPr lang="es-ES" sz="120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Altas del trimestre</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4</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3</a:t>
                      </a:r>
                      <a:endParaRPr lang="es-ES" sz="120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Altas del trimestre por traslado</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0</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nSpc>
                          <a:spcPct val="107000"/>
                        </a:lnSpc>
                        <a:spcAft>
                          <a:spcPts val="0"/>
                        </a:spcAft>
                      </a:pPr>
                      <a:r>
                        <a:rPr lang="es-MX" sz="1000" dirty="0">
                          <a:effectLst/>
                        </a:rPr>
                        <a:t> </a:t>
                      </a:r>
                      <a:endParaRPr lang="es-ES" sz="1100" dirty="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Bajas del trimestre</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13</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0</a:t>
                      </a:r>
                      <a:endParaRPr lang="es-ES" sz="12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a:effectLst/>
                        </a:rPr>
                        <a:t>1</a:t>
                      </a:r>
                      <a:endParaRPr lang="es-ES" sz="120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Recaudo Nuevo Ingreso: TS/TM</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25,00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0</a:t>
                      </a:r>
                      <a:endParaRPr lang="es-ES" sz="12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a:effectLst/>
                        </a:rPr>
                        <a:t>25,00</a:t>
                      </a:r>
                      <a:endParaRPr lang="es-ES" sz="120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Recaudo Cuota Mensual</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3822,00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116,00</a:t>
                      </a:r>
                      <a:endParaRPr lang="es-ES" sz="12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a:effectLst/>
                        </a:rPr>
                        <a:t>450,00</a:t>
                      </a:r>
                      <a:endParaRPr lang="es-ES" sz="120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02030">
                <a:tc>
                  <a:txBody>
                    <a:bodyPr/>
                    <a:lstStyle/>
                    <a:p>
                      <a:pPr>
                        <a:lnSpc>
                          <a:spcPct val="107000"/>
                        </a:lnSpc>
                        <a:spcAft>
                          <a:spcPts val="0"/>
                        </a:spcAft>
                      </a:pPr>
                      <a:r>
                        <a:rPr lang="es-MX" sz="1200" dirty="0">
                          <a:effectLst/>
                        </a:rPr>
                        <a:t>Asignado por Junta Nacional</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430,00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 </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 </a:t>
                      </a:r>
                      <a:endParaRPr lang="es-ES" sz="120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Recaudo Miembros Colectivos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1800,00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 </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 </a:t>
                      </a:r>
                      <a:endParaRPr lang="es-ES" sz="120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61107">
                <a:tc>
                  <a:txBody>
                    <a:bodyPr/>
                    <a:lstStyle/>
                    <a:p>
                      <a:pPr>
                        <a:lnSpc>
                          <a:spcPct val="107000"/>
                        </a:lnSpc>
                        <a:spcAft>
                          <a:spcPts val="0"/>
                        </a:spcAft>
                      </a:pPr>
                      <a:r>
                        <a:rPr lang="es-MX" sz="1200" dirty="0">
                          <a:effectLst/>
                        </a:rPr>
                        <a:t>Otros ingresos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1280,00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dirty="0">
                          <a:effectLst/>
                        </a:rPr>
                        <a:t>2400,00</a:t>
                      </a:r>
                      <a:endParaRPr lang="es-ES" sz="12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309577">
                <a:tc>
                  <a:txBody>
                    <a:bodyPr/>
                    <a:lstStyle/>
                    <a:p>
                      <a:pPr>
                        <a:lnSpc>
                          <a:spcPct val="107000"/>
                        </a:lnSpc>
                        <a:spcAft>
                          <a:spcPts val="0"/>
                        </a:spcAft>
                      </a:pPr>
                      <a:r>
                        <a:rPr lang="es-MX" sz="1200" dirty="0">
                          <a:effectLst/>
                        </a:rPr>
                        <a:t>Total de Ingresos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7357,00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116,00</a:t>
                      </a:r>
                      <a:endParaRPr lang="es-ES" sz="1200">
                        <a:effectLst/>
                      </a:endParaRPr>
                    </a:p>
                    <a:p>
                      <a:pPr algn="ctr">
                        <a:lnSpc>
                          <a:spcPct val="107000"/>
                        </a:lnSpc>
                        <a:spcAft>
                          <a:spcPts val="0"/>
                        </a:spcAft>
                      </a:pPr>
                      <a:r>
                        <a:rPr lang="es-MX" sz="1200">
                          <a:effectLst/>
                        </a:rPr>
                        <a:t> </a:t>
                      </a:r>
                      <a:endParaRPr lang="es-ES" sz="12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dirty="0">
                          <a:effectLst/>
                        </a:rPr>
                        <a:t>2875,00</a:t>
                      </a:r>
                      <a:endParaRPr lang="es-ES" sz="12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dirty="0">
                          <a:effectLst/>
                        </a:rPr>
                        <a:t> </a:t>
                      </a:r>
                      <a:endParaRPr lang="es-ES" sz="1100" dirty="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Enviado al Buró (Cuota Mensual)</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1911,00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58,00</a:t>
                      </a:r>
                      <a:endParaRPr lang="es-ES" sz="12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dirty="0">
                          <a:effectLst/>
                        </a:rPr>
                        <a:t>225,00</a:t>
                      </a:r>
                      <a:endParaRPr lang="es-ES" sz="12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Enviado al Buro (Nuevos Ingresos)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 </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Enviado al Buró (Miembros Colectivos)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Enviado al Buro (Otros)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Enviado al Buro Total</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1911,00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58,00</a:t>
                      </a:r>
                      <a:endParaRPr lang="es-ES" sz="12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dirty="0">
                          <a:effectLst/>
                        </a:rPr>
                        <a:t>225,00</a:t>
                      </a:r>
                      <a:endParaRPr lang="es-ES" sz="12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a:effectLst/>
                        </a:rPr>
                        <a:t>Comisión BPA</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0</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Gastos. (Concepto)</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6527,25</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7,50</a:t>
                      </a:r>
                      <a:endParaRPr lang="es-ES" sz="12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dirty="0">
                          <a:effectLst/>
                        </a:rPr>
                        <a:t>5689,00</a:t>
                      </a:r>
                      <a:endParaRPr lang="es-ES" sz="12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Acumulado Final del Trimestre (ingresos)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5446,00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58,00</a:t>
                      </a:r>
                      <a:endParaRPr lang="es-ES" sz="12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200" dirty="0">
                          <a:effectLst/>
                        </a:rPr>
                        <a:t>-3039,00</a:t>
                      </a:r>
                      <a:endParaRPr lang="es-ES" sz="1200" dirty="0">
                        <a:effectLst/>
                        <a:latin typeface="Calibri"/>
                        <a:ea typeface="Calibri"/>
                        <a:cs typeface="Times New Roman"/>
                      </a:endParaRPr>
                    </a:p>
                  </a:txBody>
                  <a:tcPr marL="68580" marR="68580" marT="0" marB="0" anchor="ctr"/>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Acumulado Final del Trimestre (egresos)</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6527,25</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7,50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5689,00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Saldo en Filial</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-1021,25</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50,50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-3039,00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Saldo al cierre del trimestre anterior</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9185,05</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8103,80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8154,30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a:effectLst/>
                        </a:rPr>
                        <a:t> </a:t>
                      </a:r>
                      <a:endParaRPr lang="es-ES" sz="1100">
                        <a:effectLst/>
                        <a:latin typeface="Calibri"/>
                        <a:ea typeface="Calibri"/>
                        <a:cs typeface="Times New Roman"/>
                      </a:endParaRPr>
                    </a:p>
                  </a:txBody>
                  <a:tcPr marL="68580" marR="68580" marT="0" marB="0"/>
                </a:tc>
              </a:tr>
              <a:tr h="211717">
                <a:tc>
                  <a:txBody>
                    <a:bodyPr/>
                    <a:lstStyle/>
                    <a:p>
                      <a:pPr>
                        <a:lnSpc>
                          <a:spcPct val="107000"/>
                        </a:lnSpc>
                        <a:spcAft>
                          <a:spcPts val="0"/>
                        </a:spcAft>
                      </a:pPr>
                      <a:r>
                        <a:rPr lang="es-MX" sz="1200" dirty="0">
                          <a:effectLst/>
                        </a:rPr>
                        <a:t>Saldo Real del trimestre</a:t>
                      </a:r>
                      <a:endParaRPr lang="es-E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8103,80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a:effectLst/>
                        </a:rPr>
                        <a:t>8154,30</a:t>
                      </a:r>
                      <a:endParaRPr lang="es-E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dirty="0">
                          <a:effectLst/>
                        </a:rPr>
                        <a:t>5115,30</a:t>
                      </a:r>
                      <a:endParaRPr lang="es-ES" sz="1200" dirty="0">
                        <a:effectLst/>
                        <a:latin typeface="Calibri"/>
                        <a:ea typeface="Calibri"/>
                        <a:cs typeface="Times New Roman"/>
                      </a:endParaRPr>
                    </a:p>
                  </a:txBody>
                  <a:tcPr marL="68580" marR="68580" marT="0" marB="0"/>
                </a:tc>
                <a:tc>
                  <a:txBody>
                    <a:bodyPr/>
                    <a:lstStyle/>
                    <a:p>
                      <a:pPr>
                        <a:lnSpc>
                          <a:spcPct val="107000"/>
                        </a:lnSpc>
                        <a:spcAft>
                          <a:spcPts val="0"/>
                        </a:spcAft>
                      </a:pPr>
                      <a:r>
                        <a:rPr lang="es-MX" sz="1000" dirty="0">
                          <a:effectLst/>
                        </a:rPr>
                        <a:t> </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48797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11</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inta perforada"/>
          <p:cNvSpPr/>
          <p:nvPr/>
        </p:nvSpPr>
        <p:spPr>
          <a:xfrm>
            <a:off x="2051720" y="853915"/>
            <a:ext cx="4536504" cy="792088"/>
          </a:xfrm>
          <a:prstGeom prst="flowChartPunchedTape">
            <a:avLst/>
          </a:prstGeom>
          <a:solidFill>
            <a:srgbClr val="FF0000"/>
          </a:solidFill>
          <a:scene3d>
            <a:camera prst="orthographicFront"/>
            <a:lightRig rig="threePt" dir="t">
              <a:rot lat="0" lon="0" rev="4800000"/>
            </a:lightRig>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PARTICIPACION EN CONCURSOS</a:t>
            </a:r>
            <a:endParaRPr lang="es-ES" dirty="0"/>
          </a:p>
        </p:txBody>
      </p:sp>
      <p:sp>
        <p:nvSpPr>
          <p:cNvPr id="4" name="3 Rectángulo"/>
          <p:cNvSpPr/>
          <p:nvPr/>
        </p:nvSpPr>
        <p:spPr>
          <a:xfrm>
            <a:off x="287524" y="2090172"/>
            <a:ext cx="8568952" cy="3139321"/>
          </a:xfrm>
          <a:prstGeom prst="rect">
            <a:avLst/>
          </a:prstGeom>
        </p:spPr>
        <p:txBody>
          <a:bodyPr wrap="square">
            <a:spAutoFit/>
          </a:bodyPr>
          <a:lstStyle/>
          <a:p>
            <a:pPr marL="285750" indent="-285750">
              <a:buFont typeface="Arial" pitchFamily="34" charset="0"/>
              <a:buChar char="•"/>
            </a:pPr>
            <a:r>
              <a:rPr lang="es-ES" b="1" dirty="0"/>
              <a:t>F</a:t>
            </a:r>
            <a:r>
              <a:rPr lang="es-ES" b="1" dirty="0" smtClean="0"/>
              <a:t>ue </a:t>
            </a:r>
            <a:r>
              <a:rPr lang="es-ES" b="1" dirty="0"/>
              <a:t>convocado el concurso  POR UNA VIDA MAS  SANA  de  dibujo y composición en saludo al Día Mundial del Medio Ambiente en 2 niveles: alumnos de primaria y de </a:t>
            </a:r>
            <a:r>
              <a:rPr lang="es-ES" b="1" dirty="0" smtClean="0"/>
              <a:t>secundaria.</a:t>
            </a:r>
          </a:p>
          <a:p>
            <a:pPr marL="285750" indent="-285750">
              <a:buFont typeface="Arial" pitchFamily="34" charset="0"/>
              <a:buChar char="•"/>
            </a:pPr>
            <a:endParaRPr lang="es-ES" b="1" dirty="0" smtClean="0"/>
          </a:p>
          <a:p>
            <a:pPr marL="285750" lvl="0" indent="-285750">
              <a:buFont typeface="Arial" pitchFamily="34" charset="0"/>
              <a:buChar char="•"/>
            </a:pPr>
            <a:r>
              <a:rPr lang="es-ES" b="1" dirty="0" smtClean="0"/>
              <a:t>,</a:t>
            </a:r>
            <a:r>
              <a:rPr lang="es-ES" b="1" dirty="0"/>
              <a:t> Se realizó el concurso para menores de 12 años LA TIERRA ESTA VIVA  en el que participaron alumnos de 9 </a:t>
            </a:r>
            <a:r>
              <a:rPr lang="es-ES" b="1" dirty="0" smtClean="0"/>
              <a:t>escuelas</a:t>
            </a:r>
          </a:p>
          <a:p>
            <a:pPr marL="285750" lvl="0" indent="-285750">
              <a:buFont typeface="Arial" pitchFamily="34" charset="0"/>
              <a:buChar char="•"/>
            </a:pPr>
            <a:endParaRPr lang="es-ES" b="1" dirty="0" smtClean="0"/>
          </a:p>
          <a:p>
            <a:pPr marL="285750" lvl="0" indent="-285750">
              <a:buFont typeface="Arial" pitchFamily="34" charset="0"/>
              <a:buChar char="•"/>
            </a:pPr>
            <a:r>
              <a:rPr lang="es-ES" b="1" dirty="0"/>
              <a:t>También fueron  convocados 2 concursos   de la filial de composición para estudiantes de primaria y otro para secundaria básica y pre universitario sobre conocimientos de la geología, POR EL Día del trabajador Geólogo Minero</a:t>
            </a:r>
            <a:endParaRPr lang="es-ES" dirty="0"/>
          </a:p>
          <a:p>
            <a:pPr marL="285750" indent="-285750">
              <a:buFont typeface="Arial" pitchFamily="34" charset="0"/>
              <a:buChar char="•"/>
            </a:pPr>
            <a:endParaRPr lang="es-ES" dirty="0"/>
          </a:p>
        </p:txBody>
      </p:sp>
      <p:sp>
        <p:nvSpPr>
          <p:cNvPr id="7" name="Rectangle 4"/>
          <p:cNvSpPr>
            <a:spLocks noChangeArrowheads="1"/>
          </p:cNvSpPr>
          <p:nvPr/>
        </p:nvSpPr>
        <p:spPr bwMode="auto">
          <a:xfrm>
            <a:off x="45720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Calibri" pitchFamily="34" charset="0"/>
                <a:ea typeface="Batang" pitchFamily="18" charset="-127"/>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14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6" y="-2962"/>
            <a:ext cx="989946" cy="1055698"/>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Tree>
    <p:extLst>
      <p:ext uri="{BB962C8B-B14F-4D97-AF65-F5344CB8AC3E}">
        <p14:creationId xmlns:p14="http://schemas.microsoft.com/office/powerpoint/2010/main" val="751714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12</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inta perforada"/>
          <p:cNvSpPr/>
          <p:nvPr/>
        </p:nvSpPr>
        <p:spPr>
          <a:xfrm>
            <a:off x="2051720" y="853915"/>
            <a:ext cx="4536504" cy="792088"/>
          </a:xfrm>
          <a:prstGeom prst="flowChartPunchedTape">
            <a:avLst/>
          </a:prstGeom>
          <a:solidFill>
            <a:srgbClr val="FF0000"/>
          </a:solidFill>
          <a:scene3d>
            <a:camera prst="orthographicFront"/>
            <a:lightRig rig="threePt" dir="t">
              <a:rot lat="0" lon="0" rev="4800000"/>
            </a:lightRig>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PREMIOS</a:t>
            </a:r>
            <a:endParaRPr lang="es-ES" dirty="0"/>
          </a:p>
        </p:txBody>
      </p:sp>
      <p:sp>
        <p:nvSpPr>
          <p:cNvPr id="4" name="3 Rectángulo"/>
          <p:cNvSpPr/>
          <p:nvPr/>
        </p:nvSpPr>
        <p:spPr>
          <a:xfrm>
            <a:off x="593723" y="1772816"/>
            <a:ext cx="8082731" cy="3693319"/>
          </a:xfrm>
          <a:prstGeom prst="rect">
            <a:avLst/>
          </a:prstGeom>
        </p:spPr>
        <p:txBody>
          <a:bodyPr wrap="square">
            <a:spAutoFit/>
          </a:bodyPr>
          <a:lstStyle/>
          <a:p>
            <a:pPr marL="285750" lvl="0" indent="-285750">
              <a:buFont typeface="Wingdings" pitchFamily="2" charset="2"/>
              <a:buChar char="Ø"/>
            </a:pPr>
            <a:r>
              <a:rPr lang="es-ES" b="1" dirty="0"/>
              <a:t>Fueron seleccionados y premiados los afiliados más destacados en el 2018 en las Geociencias y sus afines</a:t>
            </a:r>
            <a:r>
              <a:rPr lang="es-ES" b="1" dirty="0" smtClean="0"/>
              <a:t>.</a:t>
            </a:r>
          </a:p>
          <a:p>
            <a:pPr marL="285750" lvl="0" indent="-285750">
              <a:buFont typeface="Wingdings" pitchFamily="2" charset="2"/>
              <a:buChar char="Ø"/>
            </a:pPr>
            <a:endParaRPr lang="es-ES" b="1" dirty="0" smtClean="0"/>
          </a:p>
          <a:p>
            <a:pPr marL="285750" indent="-285750">
              <a:buFont typeface="Wingdings" pitchFamily="2" charset="2"/>
              <a:buChar char="Ø"/>
            </a:pPr>
            <a:r>
              <a:rPr lang="es-ES" b="1" dirty="0"/>
              <a:t>Se presentaron al buró nacional las propuestas en 5 categorías de premios </a:t>
            </a:r>
            <a:r>
              <a:rPr lang="es-ES" b="1" dirty="0" smtClean="0"/>
              <a:t>nacionales.</a:t>
            </a:r>
          </a:p>
          <a:p>
            <a:pPr marL="285750" indent="-285750">
              <a:buFont typeface="Wingdings" pitchFamily="2" charset="2"/>
              <a:buChar char="Ø"/>
            </a:pPr>
            <a:endParaRPr lang="es-ES" b="1" dirty="0" smtClean="0"/>
          </a:p>
          <a:p>
            <a:pPr marL="285750" indent="-285750">
              <a:buFont typeface="Wingdings" pitchFamily="2" charset="2"/>
              <a:buChar char="Ø"/>
            </a:pPr>
            <a:r>
              <a:rPr lang="es-ES" b="1" dirty="0" smtClean="0"/>
              <a:t>Se recibieron 16 reconocimientos por el 40 Aniversario de la SCG</a:t>
            </a:r>
          </a:p>
          <a:p>
            <a:pPr marL="285750" indent="-19050">
              <a:buFont typeface="Wingdings" pitchFamily="2" charset="2"/>
              <a:buChar char="§"/>
            </a:pPr>
            <a:r>
              <a:rPr lang="es-ES" b="1" dirty="0"/>
              <a:t> </a:t>
            </a:r>
            <a:r>
              <a:rPr lang="es-ES" b="1" dirty="0" smtClean="0"/>
              <a:t>6 Medallas</a:t>
            </a:r>
          </a:p>
          <a:p>
            <a:pPr marL="285750" indent="-19050">
              <a:buFont typeface="Wingdings" pitchFamily="2" charset="2"/>
              <a:buChar char="§"/>
            </a:pPr>
            <a:r>
              <a:rPr lang="es-ES" b="1" dirty="0" smtClean="0"/>
              <a:t>5 cerámicas</a:t>
            </a:r>
          </a:p>
          <a:p>
            <a:pPr marL="285750" indent="-19050">
              <a:buFont typeface="Arial" pitchFamily="34" charset="0"/>
              <a:buChar char="•"/>
            </a:pPr>
            <a:r>
              <a:rPr lang="es-ES" b="1" dirty="0" smtClean="0"/>
              <a:t>6 diplomas</a:t>
            </a:r>
            <a:endParaRPr lang="es-ES" dirty="0"/>
          </a:p>
          <a:p>
            <a:pPr marL="285750" lvl="0" indent="-285750">
              <a:buFont typeface="Wingdings" pitchFamily="2" charset="2"/>
              <a:buChar char="Ø"/>
            </a:pPr>
            <a:endParaRPr lang="es-ES" dirty="0"/>
          </a:p>
          <a:p>
            <a:pPr marL="285750" lvl="0" indent="-285750">
              <a:buFont typeface="Arial" pitchFamily="34" charset="0"/>
              <a:buChar char="•"/>
            </a:pPr>
            <a:endParaRPr lang="es-ES" dirty="0"/>
          </a:p>
          <a:p>
            <a:r>
              <a:rPr lang="es-ES_tradnl" dirty="0"/>
              <a:t> </a:t>
            </a:r>
            <a:endParaRPr lang="es-ES" dirty="0"/>
          </a:p>
        </p:txBody>
      </p:sp>
      <p:pic>
        <p:nvPicPr>
          <p:cNvPr id="13" name="12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6" y="-2962"/>
            <a:ext cx="989946" cy="1055698"/>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Tree>
    <p:extLst>
      <p:ext uri="{BB962C8B-B14F-4D97-AF65-F5344CB8AC3E}">
        <p14:creationId xmlns:p14="http://schemas.microsoft.com/office/powerpoint/2010/main" val="3290872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2</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59932" y="1189772"/>
            <a:ext cx="7803745" cy="369332"/>
          </a:xfrm>
          <a:prstGeom prst="rect">
            <a:avLst/>
          </a:prstGeom>
          <a:noFill/>
        </p:spPr>
        <p:txBody>
          <a:bodyPr wrap="square" rtlCol="0">
            <a:spAutoFit/>
          </a:bodyPr>
          <a:lstStyle/>
          <a:p>
            <a:r>
              <a:rPr lang="es-ES" dirty="0" smtClean="0"/>
              <a:t>       </a:t>
            </a:r>
            <a:endParaRPr lang="es-ES" dirty="0"/>
          </a:p>
        </p:txBody>
      </p:sp>
      <p:sp>
        <p:nvSpPr>
          <p:cNvPr id="2" name="1 Cinta perforada"/>
          <p:cNvSpPr/>
          <p:nvPr/>
        </p:nvSpPr>
        <p:spPr>
          <a:xfrm>
            <a:off x="2749408" y="865736"/>
            <a:ext cx="3383900" cy="648072"/>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101098" y="1005106"/>
            <a:ext cx="4680520" cy="369332"/>
          </a:xfrm>
          <a:prstGeom prst="rect">
            <a:avLst/>
          </a:prstGeom>
          <a:noFill/>
        </p:spPr>
        <p:txBody>
          <a:bodyPr wrap="square" rtlCol="0">
            <a:spAutoFit/>
          </a:bodyPr>
          <a:lstStyle/>
          <a:p>
            <a:pPr algn="ctr"/>
            <a:r>
              <a:rPr lang="es-ES" b="1" dirty="0" smtClean="0">
                <a:solidFill>
                  <a:schemeClr val="bg1"/>
                </a:solidFill>
              </a:rPr>
              <a:t>CARACTERÍSTICAS DE LA FILIAL</a:t>
            </a:r>
            <a:endParaRPr lang="es-ES" b="1" dirty="0">
              <a:solidFill>
                <a:schemeClr val="bg1"/>
              </a:solidFill>
            </a:endParaRPr>
          </a:p>
        </p:txBody>
      </p:sp>
      <p:sp>
        <p:nvSpPr>
          <p:cNvPr id="9" name="8 CuadroTexto"/>
          <p:cNvSpPr txBox="1"/>
          <p:nvPr/>
        </p:nvSpPr>
        <p:spPr>
          <a:xfrm>
            <a:off x="777875" y="1844824"/>
            <a:ext cx="7911979" cy="3139321"/>
          </a:xfrm>
          <a:prstGeom prst="rect">
            <a:avLst/>
          </a:prstGeom>
          <a:noFill/>
        </p:spPr>
        <p:txBody>
          <a:bodyPr wrap="square" rtlCol="0">
            <a:spAutoFit/>
          </a:bodyPr>
          <a:lstStyle/>
          <a:p>
            <a:pPr marL="285750" lvl="0" indent="-285750">
              <a:buFont typeface="Wingdings" pitchFamily="2" charset="2"/>
              <a:buChar char="Ø"/>
            </a:pPr>
            <a:r>
              <a:rPr lang="es-ES" dirty="0">
                <a:latin typeface="Arial" pitchFamily="34" charset="0"/>
                <a:cs typeface="Arial" pitchFamily="34" charset="0"/>
              </a:rPr>
              <a:t>En este período se produjeron 14 bajas y 7 altas y cerramos con 185 afiliados</a:t>
            </a:r>
            <a:r>
              <a:rPr lang="es-ES" dirty="0" smtClean="0">
                <a:latin typeface="Arial" pitchFamily="34" charset="0"/>
                <a:cs typeface="Arial" pitchFamily="34" charset="0"/>
              </a:rPr>
              <a:t>.</a:t>
            </a:r>
          </a:p>
          <a:p>
            <a:pPr marL="285750" lvl="0" indent="-285750">
              <a:buFont typeface="Wingdings" pitchFamily="2" charset="2"/>
              <a:buChar char="Ø"/>
            </a:pPr>
            <a:r>
              <a:rPr lang="es-ES" dirty="0" smtClean="0">
                <a:latin typeface="Arial" pitchFamily="34" charset="0"/>
                <a:cs typeface="Arial" pitchFamily="34" charset="0"/>
              </a:rPr>
              <a:t>Se mantienen los 5 grupos</a:t>
            </a:r>
            <a:endParaRPr lang="es-ES" dirty="0">
              <a:latin typeface="Arial" pitchFamily="34" charset="0"/>
              <a:cs typeface="Arial" pitchFamily="34" charset="0"/>
            </a:endParaRPr>
          </a:p>
          <a:p>
            <a:endParaRPr lang="es-ES" dirty="0" smtClean="0">
              <a:latin typeface="Arial" pitchFamily="34" charset="0"/>
              <a:cs typeface="Arial" pitchFamily="34" charset="0"/>
            </a:endParaRPr>
          </a:p>
          <a:p>
            <a:pPr marL="285750" indent="-285750">
              <a:buFont typeface="Wingdings" pitchFamily="2" charset="2"/>
              <a:buChar char="Ø"/>
            </a:pPr>
            <a:endParaRPr lang="es-ES" dirty="0" smtClean="0">
              <a:latin typeface="Arial" pitchFamily="34" charset="0"/>
              <a:cs typeface="Arial" pitchFamily="34" charset="0"/>
            </a:endParaRPr>
          </a:p>
          <a:p>
            <a:pPr marL="285750" indent="-285750">
              <a:buFont typeface="Wingdings" pitchFamily="2" charset="2"/>
              <a:buChar char="Ø"/>
            </a:pPr>
            <a:r>
              <a:rPr lang="es-ES" dirty="0">
                <a:latin typeface="Arial" pitchFamily="34" charset="0"/>
                <a:cs typeface="Arial" pitchFamily="34" charset="0"/>
              </a:rPr>
              <a:t>Al cierre del III trimestre se cobró el 100 % de la cotización del año.</a:t>
            </a:r>
          </a:p>
          <a:p>
            <a:pPr lvl="0"/>
            <a:endParaRPr lang="es-ES" dirty="0">
              <a:latin typeface="Arial" pitchFamily="34" charset="0"/>
              <a:cs typeface="Arial" pitchFamily="34" charset="0"/>
            </a:endParaRPr>
          </a:p>
          <a:p>
            <a:pPr marL="285750" indent="-285750">
              <a:buFont typeface="Wingdings" pitchFamily="2" charset="2"/>
              <a:buChar char="Ø"/>
            </a:pPr>
            <a:endParaRPr lang="es-ES" dirty="0" smtClean="0">
              <a:latin typeface="Arial" pitchFamily="34" charset="0"/>
              <a:cs typeface="Arial" pitchFamily="34" charset="0"/>
            </a:endParaRPr>
          </a:p>
          <a:p>
            <a:pPr marL="285750" indent="-285750">
              <a:buFont typeface="Wingdings" pitchFamily="2" charset="2"/>
              <a:buChar char="Ø"/>
            </a:pPr>
            <a:r>
              <a:rPr lang="es-ES" dirty="0" smtClean="0">
                <a:latin typeface="Arial" pitchFamily="34" charset="0"/>
                <a:cs typeface="Arial" pitchFamily="34" charset="0"/>
              </a:rPr>
              <a:t>Tenemos 2 grupos institucionales: Geominera del Centro y el CIR de esta Empresa</a:t>
            </a:r>
          </a:p>
          <a:p>
            <a:pPr marL="285750" indent="-285750">
              <a:buFont typeface="Wingdings" pitchFamily="2" charset="2"/>
              <a:buChar char="Ø"/>
            </a:pPr>
            <a:endParaRPr lang="es-ES" dirty="0"/>
          </a:p>
        </p:txBody>
      </p:sp>
      <p:pic>
        <p:nvPicPr>
          <p:cNvPr id="15" name="14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988"/>
            <a:ext cx="1238250" cy="1218760"/>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Tree>
    <p:extLst>
      <p:ext uri="{BB962C8B-B14F-4D97-AF65-F5344CB8AC3E}">
        <p14:creationId xmlns:p14="http://schemas.microsoft.com/office/powerpoint/2010/main" val="2750565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3</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59932" y="1189772"/>
            <a:ext cx="7803745" cy="369332"/>
          </a:xfrm>
          <a:prstGeom prst="rect">
            <a:avLst/>
          </a:prstGeom>
          <a:noFill/>
        </p:spPr>
        <p:txBody>
          <a:bodyPr wrap="square" rtlCol="0">
            <a:spAutoFit/>
          </a:bodyPr>
          <a:lstStyle/>
          <a:p>
            <a:r>
              <a:rPr lang="es-ES" dirty="0" smtClean="0"/>
              <a:t>       </a:t>
            </a:r>
            <a:endParaRPr lang="es-ES" dirty="0"/>
          </a:p>
        </p:txBody>
      </p:sp>
      <p:sp>
        <p:nvSpPr>
          <p:cNvPr id="2" name="1 Cinta perforada"/>
          <p:cNvSpPr/>
          <p:nvPr/>
        </p:nvSpPr>
        <p:spPr>
          <a:xfrm>
            <a:off x="2121544" y="646055"/>
            <a:ext cx="4680520" cy="648072"/>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121544" y="740872"/>
            <a:ext cx="4680520" cy="369332"/>
          </a:xfrm>
          <a:prstGeom prst="rect">
            <a:avLst/>
          </a:prstGeom>
          <a:noFill/>
        </p:spPr>
        <p:txBody>
          <a:bodyPr wrap="square" rtlCol="0">
            <a:spAutoFit/>
          </a:bodyPr>
          <a:lstStyle/>
          <a:p>
            <a:pPr algn="ctr"/>
            <a:r>
              <a:rPr lang="es-ES" b="1" dirty="0" smtClean="0">
                <a:solidFill>
                  <a:schemeClr val="bg1"/>
                </a:solidFill>
              </a:rPr>
              <a:t>CUMPLIMIENTO DEL PLAN DE TRABAJO  2019</a:t>
            </a:r>
            <a:endParaRPr lang="es-ES" b="1" dirty="0">
              <a:solidFill>
                <a:schemeClr val="bg1"/>
              </a:solidFill>
            </a:endParaRPr>
          </a:p>
        </p:txBody>
      </p:sp>
      <p:sp>
        <p:nvSpPr>
          <p:cNvPr id="18" name="17 Rectángulo"/>
          <p:cNvSpPr/>
          <p:nvPr/>
        </p:nvSpPr>
        <p:spPr>
          <a:xfrm>
            <a:off x="530634" y="1580992"/>
            <a:ext cx="8082731" cy="2585323"/>
          </a:xfrm>
          <a:prstGeom prst="rect">
            <a:avLst/>
          </a:prstGeom>
        </p:spPr>
        <p:txBody>
          <a:bodyPr wrap="square">
            <a:spAutoFit/>
          </a:bodyPr>
          <a:lstStyle/>
          <a:p>
            <a:pPr marL="285750" lvl="0" indent="-285750">
              <a:buFont typeface="Wingdings" pitchFamily="2" charset="2"/>
              <a:buChar char="Ø"/>
            </a:pPr>
            <a:r>
              <a:rPr lang="es-ES" b="1" dirty="0">
                <a:cs typeface="Arial" pitchFamily="34" charset="0"/>
              </a:rPr>
              <a:t>Se realizaron 4 reuniones del buró ejecutivo , 2 juntas directivas y 3 asambleas de afiliados</a:t>
            </a:r>
          </a:p>
          <a:p>
            <a:pPr lvl="0"/>
            <a:endParaRPr lang="es-ES" b="1" dirty="0"/>
          </a:p>
          <a:p>
            <a:pPr marL="285750" indent="-285750">
              <a:buFont typeface="Wingdings" pitchFamily="2" charset="2"/>
              <a:buChar char="Ø"/>
            </a:pPr>
            <a:r>
              <a:rPr lang="es-ES" b="1" dirty="0" smtClean="0"/>
              <a:t>Nos propusimos 36 tareas para el año y de éstas  se han cumplido  31. Quedan pendientes para diciembre el </a:t>
            </a:r>
          </a:p>
          <a:p>
            <a:pPr marL="285750" indent="-285750">
              <a:buFont typeface="Wingdings" pitchFamily="2" charset="2"/>
              <a:buChar char="Ø"/>
            </a:pPr>
            <a:r>
              <a:rPr lang="es-ES" b="1" dirty="0" smtClean="0"/>
              <a:t>Día del Educador</a:t>
            </a:r>
          </a:p>
          <a:p>
            <a:pPr marL="285750" indent="-285750">
              <a:buFont typeface="Wingdings" pitchFamily="2" charset="2"/>
              <a:buChar char="Ø"/>
            </a:pPr>
            <a:r>
              <a:rPr lang="es-ES" b="1" dirty="0" smtClean="0"/>
              <a:t>La excursión con los jubilados.</a:t>
            </a:r>
          </a:p>
          <a:p>
            <a:r>
              <a:rPr lang="es-ES" b="1" dirty="0" smtClean="0"/>
              <a:t>La más deficiente ha sido la participación en concursos de anécdotas y de geofotos</a:t>
            </a:r>
          </a:p>
          <a:p>
            <a:pPr marL="285750" indent="-285750">
              <a:buFont typeface="Wingdings" pitchFamily="2" charset="2"/>
              <a:buChar char="Ø"/>
            </a:pPr>
            <a:endParaRPr lang="es-ES" dirty="0"/>
          </a:p>
        </p:txBody>
      </p:sp>
      <p:pic>
        <p:nvPicPr>
          <p:cNvPr id="16" name="15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25342" cy="1110204"/>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
        <p:nvSpPr>
          <p:cNvPr id="6" name="5 Cinta perforada"/>
          <p:cNvSpPr/>
          <p:nvPr/>
        </p:nvSpPr>
        <p:spPr>
          <a:xfrm>
            <a:off x="2403358" y="3933056"/>
            <a:ext cx="4318296" cy="804672"/>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8" name="7 CuadroTexto"/>
          <p:cNvSpPr txBox="1"/>
          <p:nvPr/>
        </p:nvSpPr>
        <p:spPr>
          <a:xfrm>
            <a:off x="2987824" y="4166315"/>
            <a:ext cx="3527916" cy="369332"/>
          </a:xfrm>
          <a:prstGeom prst="rect">
            <a:avLst/>
          </a:prstGeom>
          <a:noFill/>
        </p:spPr>
        <p:txBody>
          <a:bodyPr wrap="square" rtlCol="0">
            <a:spAutoFit/>
          </a:bodyPr>
          <a:lstStyle/>
          <a:p>
            <a:r>
              <a:rPr lang="es-ES" b="1" dirty="0" smtClean="0">
                <a:solidFill>
                  <a:schemeClr val="bg1"/>
                </a:solidFill>
              </a:rPr>
              <a:t>ACTIVIDADES REALIZADAS</a:t>
            </a:r>
            <a:endParaRPr lang="es-ES" b="1" dirty="0">
              <a:solidFill>
                <a:schemeClr val="bg1"/>
              </a:solidFill>
            </a:endParaRPr>
          </a:p>
        </p:txBody>
      </p:sp>
      <p:sp>
        <p:nvSpPr>
          <p:cNvPr id="9" name="8 CuadroTexto"/>
          <p:cNvSpPr txBox="1"/>
          <p:nvPr/>
        </p:nvSpPr>
        <p:spPr>
          <a:xfrm>
            <a:off x="512671" y="4815135"/>
            <a:ext cx="8100694" cy="1200329"/>
          </a:xfrm>
          <a:prstGeom prst="rect">
            <a:avLst/>
          </a:prstGeom>
          <a:noFill/>
        </p:spPr>
        <p:txBody>
          <a:bodyPr wrap="square" rtlCol="0">
            <a:spAutoFit/>
          </a:bodyPr>
          <a:lstStyle/>
          <a:p>
            <a:endParaRPr lang="es-ES" dirty="0" smtClean="0"/>
          </a:p>
          <a:p>
            <a:pPr marL="285750" indent="-285750">
              <a:buFont typeface="Wingdings" pitchFamily="2" charset="2"/>
              <a:buChar char="Ø"/>
            </a:pPr>
            <a:r>
              <a:rPr lang="es-ES" b="1" dirty="0" smtClean="0"/>
              <a:t>Día de la Ciencia Cubana  en enero</a:t>
            </a:r>
          </a:p>
          <a:p>
            <a:pPr marL="285750" indent="-285750">
              <a:buFont typeface="Wingdings" pitchFamily="2" charset="2"/>
              <a:buChar char="Ø"/>
            </a:pPr>
            <a:r>
              <a:rPr lang="es-ES" b="1" dirty="0" smtClean="0"/>
              <a:t>Exposición sobre </a:t>
            </a:r>
            <a:r>
              <a:rPr lang="es-ES" b="1" dirty="0"/>
              <a:t>D</a:t>
            </a:r>
            <a:r>
              <a:rPr lang="es-ES" b="1" dirty="0" smtClean="0"/>
              <a:t>esastres  Naturales   durante 10 días. Con una conferencia del CITMA en su sesión inaugural</a:t>
            </a:r>
            <a:endParaRPr lang="es-ES" b="1" dirty="0"/>
          </a:p>
        </p:txBody>
      </p:sp>
    </p:spTree>
    <p:extLst>
      <p:ext uri="{BB962C8B-B14F-4D97-AF65-F5344CB8AC3E}">
        <p14:creationId xmlns:p14="http://schemas.microsoft.com/office/powerpoint/2010/main" val="222725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flipV="1">
            <a:off x="0" y="5661248"/>
            <a:ext cx="8978900" cy="57604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4</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8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500"/>
            <a:ext cx="1025342" cy="756783"/>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
        <p:nvSpPr>
          <p:cNvPr id="8" name="7 CuadroTexto"/>
          <p:cNvSpPr txBox="1"/>
          <p:nvPr/>
        </p:nvSpPr>
        <p:spPr>
          <a:xfrm>
            <a:off x="639639" y="629602"/>
            <a:ext cx="7918648" cy="6740307"/>
          </a:xfrm>
          <a:prstGeom prst="rect">
            <a:avLst/>
          </a:prstGeom>
          <a:noFill/>
        </p:spPr>
        <p:txBody>
          <a:bodyPr wrap="square" rtlCol="0">
            <a:spAutoFit/>
          </a:bodyPr>
          <a:lstStyle/>
          <a:p>
            <a:pPr algn="ctr"/>
            <a:endParaRPr lang="es-ES" dirty="0" smtClean="0"/>
          </a:p>
          <a:p>
            <a:pPr marL="285750" indent="-285750">
              <a:buFont typeface="Wingdings" pitchFamily="2" charset="2"/>
              <a:buChar char="Ø"/>
            </a:pPr>
            <a:r>
              <a:rPr lang="es-ES" b="1" dirty="0" smtClean="0"/>
              <a:t>Actividad por el 40 Aniversario de la  SCG  en el Cabaret Cubanicay. Estímulo a 11 fundadores. En febrero</a:t>
            </a:r>
          </a:p>
          <a:p>
            <a:pPr marL="285750" indent="-285750">
              <a:buFont typeface="Wingdings" pitchFamily="2" charset="2"/>
              <a:buChar char="Ø"/>
            </a:pPr>
            <a:endParaRPr lang="es-ES" b="1" dirty="0" smtClean="0"/>
          </a:p>
          <a:p>
            <a:pPr marL="285750" indent="-285750">
              <a:buFont typeface="Wingdings" pitchFamily="2" charset="2"/>
              <a:buChar char="Ø"/>
            </a:pPr>
            <a:r>
              <a:rPr lang="es-ES" b="1" dirty="0"/>
              <a:t> </a:t>
            </a:r>
            <a:r>
              <a:rPr lang="es-ES" b="1" dirty="0" smtClean="0"/>
              <a:t>Actividad por el Día Internacional de la Mujer en marzo</a:t>
            </a:r>
          </a:p>
          <a:p>
            <a:pPr algn="ctr"/>
            <a:r>
              <a:rPr lang="es-ES" b="1" dirty="0" smtClean="0"/>
              <a:t>,</a:t>
            </a:r>
          </a:p>
          <a:p>
            <a:pPr marL="285750" indent="-285750">
              <a:buFont typeface="Wingdings" pitchFamily="2" charset="2"/>
              <a:buChar char="Ø"/>
            </a:pPr>
            <a:r>
              <a:rPr lang="es-ES" b="1" dirty="0" smtClean="0"/>
              <a:t>Participación en la VIII Convención de Ciencias de la Tierra </a:t>
            </a:r>
            <a:r>
              <a:rPr lang="es-ES" b="1" dirty="0"/>
              <a:t>con </a:t>
            </a:r>
            <a:r>
              <a:rPr lang="es-ES" b="1" dirty="0" smtClean="0"/>
              <a:t>3 2 </a:t>
            </a:r>
            <a:r>
              <a:rPr lang="es-ES" b="1" dirty="0"/>
              <a:t>afiliados y 35 </a:t>
            </a:r>
            <a:r>
              <a:rPr lang="es-ES" b="1" dirty="0" smtClean="0"/>
              <a:t>trabajos en abril.</a:t>
            </a:r>
          </a:p>
          <a:p>
            <a:pPr marL="285750" indent="-285750">
              <a:buFont typeface="Wingdings" pitchFamily="2" charset="2"/>
              <a:buChar char="Ø"/>
            </a:pPr>
            <a:endParaRPr lang="es-ES" b="1" dirty="0"/>
          </a:p>
          <a:p>
            <a:pPr marL="285750" indent="-285750">
              <a:buFont typeface="Wingdings" pitchFamily="2" charset="2"/>
              <a:buChar char="Ø"/>
            </a:pPr>
            <a:r>
              <a:rPr lang="es-ES" b="1" dirty="0" smtClean="0"/>
              <a:t>Celebración del Día Mundial del Medio Ambiente y el Día del químico con presentación de  5 conferencias de ambas  </a:t>
            </a:r>
            <a:r>
              <a:rPr lang="es-ES" b="1" smtClean="0"/>
              <a:t>temáticas</a:t>
            </a:r>
            <a:r>
              <a:rPr lang="es-ES" b="1" smtClean="0"/>
              <a:t>.</a:t>
            </a:r>
          </a:p>
          <a:p>
            <a:pPr marL="285750" indent="-285750">
              <a:buFont typeface="Wingdings" pitchFamily="2" charset="2"/>
              <a:buChar char="Ø"/>
            </a:pPr>
            <a:endParaRPr lang="es-ES" b="1" dirty="0" smtClean="0"/>
          </a:p>
          <a:p>
            <a:pPr marL="285750" indent="-285750">
              <a:buFont typeface="Wingdings" pitchFamily="2" charset="2"/>
              <a:buChar char="Ø"/>
            </a:pPr>
            <a:r>
              <a:rPr lang="es-ES" b="1" dirty="0" smtClean="0"/>
              <a:t>Por el 13 de agosto, natalicio de Fidel, se realizó una actividad con jóvenes mediante conferencia de la historiadora en la Casa de la Ciudad</a:t>
            </a:r>
            <a:endParaRPr lang="es-ES" b="1" dirty="0" smtClean="0"/>
          </a:p>
          <a:p>
            <a:pPr marL="285750" indent="-285750">
              <a:buFont typeface="Wingdings" pitchFamily="2" charset="2"/>
              <a:buChar char="Ø"/>
            </a:pPr>
            <a:endParaRPr lang="es-ES" b="1" dirty="0" smtClean="0"/>
          </a:p>
          <a:p>
            <a:pPr marL="285750" indent="-285750">
              <a:buFont typeface="Wingdings" pitchFamily="2" charset="2"/>
              <a:buChar char="Ø"/>
            </a:pPr>
            <a:r>
              <a:rPr lang="es-ES" b="1" dirty="0" smtClean="0"/>
              <a:t>Realización del Geolodía  con conferencias en 2 pre universitarios y una excursión a la  Loma del Capiro con alumnos de secundaria básica</a:t>
            </a:r>
          </a:p>
          <a:p>
            <a:pPr marL="285750" indent="-285750">
              <a:buFont typeface="Wingdings" pitchFamily="2" charset="2"/>
              <a:buChar char="Ø"/>
            </a:pPr>
            <a:endParaRPr lang="es-ES" b="1" dirty="0" smtClean="0"/>
          </a:p>
          <a:p>
            <a:pPr marL="285750" indent="-285750">
              <a:buFont typeface="Wingdings" pitchFamily="2" charset="2"/>
              <a:buChar char="Ø"/>
            </a:pPr>
            <a:r>
              <a:rPr lang="es-ES" b="1" dirty="0" smtClean="0"/>
              <a:t>Exposición en la biblioteca provincial de Villa Clara </a:t>
            </a:r>
            <a:r>
              <a:rPr lang="es-ES" b="1" dirty="0"/>
              <a:t> </a:t>
            </a:r>
            <a:r>
              <a:rPr lang="es-ES" b="1" dirty="0" smtClean="0"/>
              <a:t>con 24 posters  sobre aportes de las geociencias  al desarrollo con una duración de 7 días</a:t>
            </a:r>
          </a:p>
          <a:p>
            <a:pPr marL="285750" indent="-285750">
              <a:buFont typeface="Wingdings" pitchFamily="2" charset="2"/>
              <a:buChar char="Ø"/>
            </a:pPr>
            <a:endParaRPr lang="es-ES" b="1" dirty="0"/>
          </a:p>
          <a:p>
            <a:pPr marL="285750" indent="-285750">
              <a:buFont typeface="Wingdings" pitchFamily="2" charset="2"/>
              <a:buChar char="Ø"/>
            </a:pPr>
            <a:r>
              <a:rPr lang="es-ES" b="1" dirty="0"/>
              <a:t>XX Jornada  Científica de la filial  en la que se presentaron 20 trabajos</a:t>
            </a:r>
          </a:p>
          <a:p>
            <a:pPr marL="285750" indent="-285750">
              <a:buFont typeface="Wingdings" pitchFamily="2" charset="2"/>
              <a:buChar char="Ø"/>
            </a:pPr>
            <a:endParaRPr lang="es-ES" b="1" dirty="0" smtClean="0"/>
          </a:p>
          <a:p>
            <a:pPr marL="285750" indent="-285750">
              <a:buFont typeface="Wingdings" pitchFamily="2" charset="2"/>
              <a:buChar char="Ø"/>
            </a:pPr>
            <a:endParaRPr lang="es-ES" dirty="0" smtClean="0"/>
          </a:p>
        </p:txBody>
      </p:sp>
    </p:spTree>
    <p:extLst>
      <p:ext uri="{BB962C8B-B14F-4D97-AF65-F5344CB8AC3E}">
        <p14:creationId xmlns:p14="http://schemas.microsoft.com/office/powerpoint/2010/main" val="3553095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5</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inta perforada"/>
          <p:cNvSpPr/>
          <p:nvPr/>
        </p:nvSpPr>
        <p:spPr>
          <a:xfrm>
            <a:off x="2434105" y="832537"/>
            <a:ext cx="3888432" cy="792088"/>
          </a:xfrm>
          <a:prstGeom prst="flowChartPunchedTape">
            <a:avLst/>
          </a:prstGeom>
          <a:solidFill>
            <a:srgbClr val="FF0000"/>
          </a:solidFill>
          <a:scene3d>
            <a:camera prst="orthographicFront"/>
            <a:lightRig rig="threePt" dir="t">
              <a:rot lat="0" lon="0" rev="4800000"/>
            </a:lightRig>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790173" y="1079448"/>
            <a:ext cx="3131606" cy="369332"/>
          </a:xfrm>
          <a:prstGeom prst="rect">
            <a:avLst/>
          </a:prstGeom>
          <a:noFill/>
        </p:spPr>
        <p:txBody>
          <a:bodyPr wrap="square" rtlCol="0">
            <a:spAutoFit/>
          </a:bodyPr>
          <a:lstStyle/>
          <a:p>
            <a:r>
              <a:rPr lang="es-ES" b="1" dirty="0" smtClean="0">
                <a:solidFill>
                  <a:schemeClr val="bg1"/>
                </a:solidFill>
              </a:rPr>
              <a:t>ORIENTACION VOCACIONAL </a:t>
            </a:r>
            <a:endParaRPr lang="es-ES" b="1" dirty="0">
              <a:solidFill>
                <a:schemeClr val="bg1"/>
              </a:solidFill>
            </a:endParaRPr>
          </a:p>
        </p:txBody>
      </p:sp>
      <p:sp>
        <p:nvSpPr>
          <p:cNvPr id="13" name="12 CuadroTexto"/>
          <p:cNvSpPr txBox="1"/>
          <p:nvPr/>
        </p:nvSpPr>
        <p:spPr>
          <a:xfrm>
            <a:off x="484870" y="3861048"/>
            <a:ext cx="8174259" cy="2031325"/>
          </a:xfrm>
          <a:prstGeom prst="rect">
            <a:avLst/>
          </a:prstGeom>
          <a:noFill/>
        </p:spPr>
        <p:txBody>
          <a:bodyPr wrap="square" rtlCol="0">
            <a:spAutoFit/>
          </a:bodyPr>
          <a:lstStyle/>
          <a:p>
            <a:pPr marL="285750" lvl="0" indent="-285750">
              <a:buFont typeface="Arial" pitchFamily="34" charset="0"/>
              <a:buChar char="•"/>
            </a:pPr>
            <a:r>
              <a:rPr lang="es-ES" dirty="0" smtClean="0"/>
              <a:t>Se </a:t>
            </a:r>
            <a:r>
              <a:rPr lang="es-ES" dirty="0"/>
              <a:t>dieron </a:t>
            </a:r>
            <a:r>
              <a:rPr lang="es-ES" dirty="0" smtClean="0"/>
              <a:t>6 </a:t>
            </a:r>
            <a:r>
              <a:rPr lang="es-ES" dirty="0"/>
              <a:t>conferencias en los pre Universitarios  Osvaldo Herrera y Capitán Roberto Rodríguez sobre las carreras de Geología y Geofísica </a:t>
            </a:r>
            <a:r>
              <a:rPr lang="es-ES" dirty="0" smtClean="0"/>
              <a:t>,</a:t>
            </a:r>
          </a:p>
          <a:p>
            <a:pPr marL="285750" lvl="0" indent="-285750">
              <a:buFont typeface="Arial" pitchFamily="34" charset="0"/>
              <a:buChar char="•"/>
            </a:pPr>
            <a:r>
              <a:rPr lang="es-ES" dirty="0" smtClean="0"/>
              <a:t>Se atendieron  en los 3 ciclos del Palacio Provincial de Pioneros  y fueron atendidos 18 círculos de interés , 9 de primaria y 9 de secundaria básica  más 2 círculos fuera de este contexto y además se realizaron  12 secundarias básicas  sub urbanas. Al finalizar cada ciclo se realizó la Fiesta del Saber donde se demostraron los conocimientos adquiridos</a:t>
            </a:r>
            <a:endParaRPr lang="es-ES" dirty="0"/>
          </a:p>
        </p:txBody>
      </p:sp>
      <p:pic>
        <p:nvPicPr>
          <p:cNvPr id="17" name="16 Imagen" descr="F:\Fotos circulo de interes EP Jose marti\Copia P1070348.JPG"/>
          <p:cNvPicPr/>
          <p:nvPr/>
        </p:nvPicPr>
        <p:blipFill>
          <a:blip r:embed="rId4">
            <a:extLst>
              <a:ext uri="{28A0092B-C50C-407E-A947-70E740481C1C}">
                <a14:useLocalDpi xmlns:a14="http://schemas.microsoft.com/office/drawing/2010/main" val="0"/>
              </a:ext>
            </a:extLst>
          </a:blip>
          <a:srcRect/>
          <a:stretch>
            <a:fillRect/>
          </a:stretch>
        </p:blipFill>
        <p:spPr bwMode="auto">
          <a:xfrm>
            <a:off x="1403647" y="1957482"/>
            <a:ext cx="2384767" cy="1543526"/>
          </a:xfrm>
          <a:prstGeom prst="rect">
            <a:avLst/>
          </a:prstGeom>
          <a:noFill/>
          <a:ln>
            <a:noFill/>
          </a:ln>
        </p:spPr>
      </p:pic>
      <p:pic>
        <p:nvPicPr>
          <p:cNvPr id="4" name="Picture 2" descr="E:\SCG\FOTOS DE ACTIVIDADES\Fotos circulo de interes Escuela Fabio Funtes\P1820295 - cop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237" y="1943031"/>
            <a:ext cx="2183995" cy="1637996"/>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descr="4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28" y="52569"/>
            <a:ext cx="987614" cy="762763"/>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Tree>
    <p:extLst>
      <p:ext uri="{BB962C8B-B14F-4D97-AF65-F5344CB8AC3E}">
        <p14:creationId xmlns:p14="http://schemas.microsoft.com/office/powerpoint/2010/main" val="417397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179512"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6</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inta perforada"/>
          <p:cNvSpPr/>
          <p:nvPr/>
        </p:nvSpPr>
        <p:spPr>
          <a:xfrm>
            <a:off x="2395671" y="815332"/>
            <a:ext cx="3888432" cy="792088"/>
          </a:xfrm>
          <a:prstGeom prst="flowChartPunchedTape">
            <a:avLst/>
          </a:prstGeom>
          <a:solidFill>
            <a:srgbClr val="FF0000"/>
          </a:solidFill>
          <a:scene3d>
            <a:camera prst="orthographicFront"/>
            <a:lightRig rig="threePt" dir="t">
              <a:rot lat="0" lon="0" rev="4800000"/>
            </a:lightRig>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790173" y="1052736"/>
            <a:ext cx="3131606" cy="369332"/>
          </a:xfrm>
          <a:prstGeom prst="rect">
            <a:avLst/>
          </a:prstGeom>
          <a:noFill/>
        </p:spPr>
        <p:txBody>
          <a:bodyPr wrap="square" rtlCol="0">
            <a:spAutoFit/>
          </a:bodyPr>
          <a:lstStyle/>
          <a:p>
            <a:r>
              <a:rPr lang="es-ES" b="1" dirty="0" smtClean="0">
                <a:solidFill>
                  <a:schemeClr val="bg1"/>
                </a:solidFill>
              </a:rPr>
              <a:t>ORIENTACION VOCACIONAL </a:t>
            </a:r>
            <a:endParaRPr lang="es-ES" b="1" dirty="0">
              <a:solidFill>
                <a:schemeClr val="bg1"/>
              </a:solidFill>
            </a:endParaRPr>
          </a:p>
        </p:txBody>
      </p:sp>
      <p:sp>
        <p:nvSpPr>
          <p:cNvPr id="2" name="1 Rectángulo"/>
          <p:cNvSpPr/>
          <p:nvPr/>
        </p:nvSpPr>
        <p:spPr>
          <a:xfrm>
            <a:off x="685800" y="1700808"/>
            <a:ext cx="8134672" cy="1477328"/>
          </a:xfrm>
          <a:prstGeom prst="rect">
            <a:avLst/>
          </a:prstGeom>
        </p:spPr>
        <p:txBody>
          <a:bodyPr wrap="square">
            <a:spAutoFit/>
          </a:bodyPr>
          <a:lstStyle/>
          <a:p>
            <a:pPr marL="285750" lvl="0" indent="-285750">
              <a:buFont typeface="Wingdings" pitchFamily="2" charset="2"/>
              <a:buChar char="Ø"/>
            </a:pPr>
            <a:r>
              <a:rPr lang="es-ES" dirty="0" smtClean="0"/>
              <a:t>,Se realizaron 4 excursiones a Loma Capiro  con alumnos de primaria, secundaria y del instituto pedagógico.</a:t>
            </a:r>
          </a:p>
          <a:p>
            <a:pPr marL="285750" lvl="0" indent="-285750">
              <a:buFont typeface="Wingdings" pitchFamily="2" charset="2"/>
              <a:buChar char="Ø"/>
            </a:pPr>
            <a:endParaRPr lang="es-ES" dirty="0"/>
          </a:p>
          <a:p>
            <a:pPr marL="285750" lvl="0" indent="-285750">
              <a:buFont typeface="Wingdings" pitchFamily="2" charset="2"/>
              <a:buChar char="Ø"/>
            </a:pPr>
            <a:r>
              <a:rPr lang="es-ES" dirty="0" smtClean="0"/>
              <a:t>Se realizó una exposición en el parque del Carmen de Santa clara sobre el contenido del círculo de interés</a:t>
            </a:r>
            <a:endParaRPr lang="es-ES" dirty="0"/>
          </a:p>
        </p:txBody>
      </p:sp>
      <p:pic>
        <p:nvPicPr>
          <p:cNvPr id="2056" name="Picture 8" descr="E:\SCG\FOTOS DE ACTIVIDADES\Orientacion vocacional Pre Universitario Osvaldo Herrera nov. 2016\DSC00780 - cop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686" y="3194049"/>
            <a:ext cx="3193058" cy="239277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SCG\FOTOS DE ACTIVIDADES\Orientacion vocacional Pre Universitario Osvaldo Herrera nov. 2016\DSC00773 - cop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512" y="3194047"/>
            <a:ext cx="3517884" cy="239277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691681" y="5877272"/>
            <a:ext cx="6264695" cy="369332"/>
          </a:xfrm>
          <a:prstGeom prst="rect">
            <a:avLst/>
          </a:prstGeom>
          <a:noFill/>
        </p:spPr>
        <p:txBody>
          <a:bodyPr wrap="square" rtlCol="0">
            <a:spAutoFit/>
          </a:bodyPr>
          <a:lstStyle/>
          <a:p>
            <a:r>
              <a:rPr lang="es-ES" dirty="0" smtClean="0"/>
              <a:t>Orientación  Vocacional Pre Universitario Osvaldo Herrera</a:t>
            </a:r>
            <a:endParaRPr lang="es-ES" dirty="0"/>
          </a:p>
        </p:txBody>
      </p:sp>
      <p:pic>
        <p:nvPicPr>
          <p:cNvPr id="15" name="14 Imagen" descr="4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28" y="33519"/>
            <a:ext cx="987614" cy="1019217"/>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Tree>
    <p:extLst>
      <p:ext uri="{BB962C8B-B14F-4D97-AF65-F5344CB8AC3E}">
        <p14:creationId xmlns:p14="http://schemas.microsoft.com/office/powerpoint/2010/main" val="2737986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7</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inta perforada"/>
          <p:cNvSpPr/>
          <p:nvPr/>
        </p:nvSpPr>
        <p:spPr>
          <a:xfrm>
            <a:off x="2076354" y="729866"/>
            <a:ext cx="4536504" cy="792088"/>
          </a:xfrm>
          <a:prstGeom prst="flowChartPunchedTape">
            <a:avLst/>
          </a:prstGeom>
          <a:solidFill>
            <a:srgbClr val="FF0000"/>
          </a:solidFill>
          <a:scene3d>
            <a:camera prst="orthographicFront"/>
            <a:lightRig rig="threePt" dir="t">
              <a:rot lat="0" lon="0" rev="4800000"/>
            </a:lightRig>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203418" y="920646"/>
            <a:ext cx="4672837" cy="369332"/>
          </a:xfrm>
          <a:prstGeom prst="rect">
            <a:avLst/>
          </a:prstGeom>
          <a:noFill/>
        </p:spPr>
        <p:txBody>
          <a:bodyPr wrap="square" rtlCol="0">
            <a:spAutoFit/>
          </a:bodyPr>
          <a:lstStyle/>
          <a:p>
            <a:pPr algn="ctr"/>
            <a:r>
              <a:rPr lang="es-ES" b="1" dirty="0" smtClean="0">
                <a:solidFill>
                  <a:schemeClr val="bg1"/>
                </a:solidFill>
              </a:rPr>
              <a:t>DIVULGACIÓN</a:t>
            </a:r>
            <a:endParaRPr lang="es-ES" b="1" dirty="0">
              <a:solidFill>
                <a:schemeClr val="bg1"/>
              </a:solidFill>
            </a:endParaRPr>
          </a:p>
        </p:txBody>
      </p:sp>
      <p:pic>
        <p:nvPicPr>
          <p:cNvPr id="13" name="12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6" y="-2962"/>
            <a:ext cx="989946" cy="1055698"/>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
        <p:nvSpPr>
          <p:cNvPr id="4" name="3 CuadroTexto"/>
          <p:cNvSpPr txBox="1"/>
          <p:nvPr/>
        </p:nvSpPr>
        <p:spPr>
          <a:xfrm>
            <a:off x="251520" y="1700808"/>
            <a:ext cx="8640960" cy="4247317"/>
          </a:xfrm>
          <a:prstGeom prst="rect">
            <a:avLst/>
          </a:prstGeom>
          <a:noFill/>
        </p:spPr>
        <p:txBody>
          <a:bodyPr wrap="square" rtlCol="0">
            <a:spAutoFit/>
          </a:bodyPr>
          <a:lstStyle/>
          <a:p>
            <a:pPr lvl="0"/>
            <a:r>
              <a:rPr lang="es-ES" b="1" dirty="0"/>
              <a:t>Se le dio divulgación previa a la presentación de la exposición sobre desastres naturales.	</a:t>
            </a:r>
            <a:endParaRPr lang="es-ES" dirty="0"/>
          </a:p>
          <a:p>
            <a:pPr lvl="0"/>
            <a:r>
              <a:rPr lang="es-ES" b="1" dirty="0"/>
              <a:t>Fueron ampliamente divulgadas las actividades por el Día de la Ciencia Cubana con la presencia de periodistas de la AIN y de la emisora provincial CMHW</a:t>
            </a:r>
            <a:r>
              <a:rPr lang="es-ES" b="1" dirty="0" smtClean="0"/>
              <a:t>.</a:t>
            </a:r>
          </a:p>
          <a:p>
            <a:pPr lvl="0"/>
            <a:endParaRPr lang="es-ES" dirty="0"/>
          </a:p>
          <a:p>
            <a:pPr lvl="0"/>
            <a:r>
              <a:rPr lang="es-ES" b="1" dirty="0"/>
              <a:t>A través de los noticieros estelares de radio se le dio divulgación a la actividad por el 40 aniversario mediante entrevistas a miembros del buró</a:t>
            </a:r>
            <a:endParaRPr lang="es-ES" dirty="0"/>
          </a:p>
          <a:p>
            <a:pPr lvl="0"/>
            <a:r>
              <a:rPr lang="es-ES" b="1" dirty="0"/>
              <a:t>También fue divulgada por la radio provincial y nacional la participación de la delegación de nuestra filial en la VIII Convención de Ciencias de la Tierra tratándose sobre la importancia del evento y el número y composición de nuestras delegación</a:t>
            </a:r>
            <a:r>
              <a:rPr lang="es-ES" b="1" dirty="0" smtClean="0"/>
              <a:t>.</a:t>
            </a:r>
          </a:p>
          <a:p>
            <a:pPr lvl="0"/>
            <a:endParaRPr lang="es-ES" dirty="0"/>
          </a:p>
          <a:p>
            <a:pPr lvl="0"/>
            <a:r>
              <a:rPr lang="es-ES" b="1" dirty="0"/>
              <a:t>Fue divulgado por la radio provincial en espacios estelares,   la celebración del </a:t>
            </a:r>
            <a:r>
              <a:rPr lang="es-ES" b="1" dirty="0" smtClean="0"/>
              <a:t>GEOLODIA</a:t>
            </a:r>
          </a:p>
          <a:p>
            <a:pPr lvl="0"/>
            <a:endParaRPr lang="es-ES" dirty="0"/>
          </a:p>
          <a:p>
            <a:pPr lvl="0"/>
            <a:r>
              <a:rPr lang="es-ES" b="1" dirty="0"/>
              <a:t>En saludo al Día del trabajador geólogo minero se logró  participar en el  programa juvenil de radio A TU AIRE el 23 de </a:t>
            </a:r>
            <a:r>
              <a:rPr lang="es-ES" b="1" dirty="0" smtClean="0"/>
              <a:t>octubre</a:t>
            </a:r>
            <a:endParaRPr lang="es-ES" dirty="0"/>
          </a:p>
        </p:txBody>
      </p:sp>
    </p:spTree>
    <p:extLst>
      <p:ext uri="{BB962C8B-B14F-4D97-AF65-F5344CB8AC3E}">
        <p14:creationId xmlns:p14="http://schemas.microsoft.com/office/powerpoint/2010/main" val="426609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0"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8</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12670" y="1676043"/>
            <a:ext cx="8235793" cy="4524315"/>
          </a:xfrm>
          <a:prstGeom prst="rect">
            <a:avLst/>
          </a:prstGeom>
        </p:spPr>
        <p:txBody>
          <a:bodyPr wrap="square">
            <a:spAutoFit/>
          </a:bodyPr>
          <a:lstStyle/>
          <a:p>
            <a:pPr marL="285750" lvl="0" indent="-285750" algn="just">
              <a:buFont typeface="Wingdings" pitchFamily="2" charset="2"/>
              <a:buChar char="Ø"/>
            </a:pPr>
            <a:r>
              <a:rPr lang="es-ES" b="1" dirty="0"/>
              <a:t>Fue promocionada la exposición sobre aporte de  las geociencias al desarrollo  y participaron en su apertura a agencia cubana de información nacional </a:t>
            </a:r>
            <a:r>
              <a:rPr lang="es-ES" b="1" dirty="0" smtClean="0"/>
              <a:t>, </a:t>
            </a:r>
            <a:r>
              <a:rPr lang="es-ES" b="1" dirty="0"/>
              <a:t>la emisora </a:t>
            </a:r>
            <a:r>
              <a:rPr lang="es-ES" b="1" dirty="0" smtClean="0"/>
              <a:t>CMHW</a:t>
            </a:r>
            <a:r>
              <a:rPr lang="es-ES" b="1" dirty="0"/>
              <a:t> </a:t>
            </a:r>
            <a:r>
              <a:rPr lang="es-ES" b="1" dirty="0" smtClean="0"/>
              <a:t>y Telecubanacán.</a:t>
            </a:r>
          </a:p>
          <a:p>
            <a:pPr lvl="0" algn="just"/>
            <a:endParaRPr lang="es-ES" dirty="0"/>
          </a:p>
          <a:p>
            <a:pPr marL="285750" lvl="0" indent="-285750" algn="just">
              <a:buFont typeface="Arial" pitchFamily="34" charset="0"/>
              <a:buChar char="•"/>
            </a:pPr>
            <a:r>
              <a:rPr lang="es-ES" b="1" dirty="0"/>
              <a:t>La XX jornada científica de la filial  fue ampliamente divulgado por la emisora provincial CMHW en varios espacios estelares y también estuvo presente Telecubanacán, la emisora provincial de televisión.  </a:t>
            </a:r>
            <a:r>
              <a:rPr lang="es-ES" b="1" dirty="0" smtClean="0"/>
              <a:t>,</a:t>
            </a:r>
          </a:p>
          <a:p>
            <a:pPr lvl="0" algn="just"/>
            <a:endParaRPr lang="es-ES" dirty="0"/>
          </a:p>
          <a:p>
            <a:pPr marL="285750" lvl="0" indent="-285750" algn="just">
              <a:buFont typeface="Arial" pitchFamily="34" charset="0"/>
              <a:buChar char="•"/>
            </a:pPr>
            <a:r>
              <a:rPr lang="es-ES" b="1" dirty="0"/>
              <a:t>Fue ampliamente divulgada por la radio provincial en espacios estelares,   mediante entrevistas al presidente de la filial, la VIII Convención y nuestra participación en la misma</a:t>
            </a:r>
            <a:r>
              <a:rPr lang="es-ES" b="1" dirty="0" smtClean="0"/>
              <a:t>..</a:t>
            </a:r>
          </a:p>
          <a:p>
            <a:pPr lvl="0"/>
            <a:endParaRPr lang="es-ES" b="1" dirty="0"/>
          </a:p>
          <a:p>
            <a:pPr marL="285750" lvl="0" indent="-285750">
              <a:buFont typeface="Arial" pitchFamily="34" charset="0"/>
              <a:buChar char="•"/>
            </a:pPr>
            <a:r>
              <a:rPr lang="es-ES" b="1" dirty="0" smtClean="0"/>
              <a:t>Se han editado 3 boletines digitales  internos con temas sobre la vida de la filial.</a:t>
            </a:r>
          </a:p>
          <a:p>
            <a:pPr lvl="0"/>
            <a:endParaRPr lang="es-ES" dirty="0"/>
          </a:p>
          <a:p>
            <a:pPr marL="285750" indent="-285750">
              <a:buFont typeface="Wingdings" pitchFamily="2" charset="2"/>
              <a:buChar char="§"/>
            </a:pPr>
            <a:r>
              <a:rPr lang="es-ES_tradnl" b="1" dirty="0" smtClean="0"/>
              <a:t>Se han enviado 12 reportes de las actividades de la filial para el boletín de la SCG.</a:t>
            </a:r>
            <a:endParaRPr lang="es-ES" b="1" dirty="0"/>
          </a:p>
          <a:p>
            <a:pPr marL="285750" lvl="0" indent="-285750">
              <a:buFont typeface="Arial" pitchFamily="34" charset="0"/>
              <a:buChar char="•"/>
            </a:pPr>
            <a:endParaRPr lang="es-ES" dirty="0"/>
          </a:p>
        </p:txBody>
      </p:sp>
      <p:pic>
        <p:nvPicPr>
          <p:cNvPr id="13" name="12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6" y="-2962"/>
            <a:ext cx="989946" cy="1055698"/>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
        <p:nvSpPr>
          <p:cNvPr id="16" name="15 Cinta perforada"/>
          <p:cNvSpPr/>
          <p:nvPr/>
        </p:nvSpPr>
        <p:spPr>
          <a:xfrm>
            <a:off x="2562354" y="656692"/>
            <a:ext cx="4536504" cy="792088"/>
          </a:xfrm>
          <a:prstGeom prst="flowChartPunchedTape">
            <a:avLst/>
          </a:prstGeom>
          <a:solidFill>
            <a:srgbClr val="FF0000"/>
          </a:solidFill>
          <a:scene3d>
            <a:camera prst="orthographicFront"/>
            <a:lightRig rig="threePt" dir="t">
              <a:rot lat="0" lon="0" rev="4800000"/>
            </a:lightRig>
          </a:scene3d>
          <a:sp3d extrusionH="762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7" name="16 CuadroTexto"/>
          <p:cNvSpPr txBox="1"/>
          <p:nvPr/>
        </p:nvSpPr>
        <p:spPr>
          <a:xfrm>
            <a:off x="2563520" y="900519"/>
            <a:ext cx="3340628" cy="369332"/>
          </a:xfrm>
          <a:prstGeom prst="rect">
            <a:avLst/>
          </a:prstGeom>
          <a:noFill/>
        </p:spPr>
        <p:txBody>
          <a:bodyPr wrap="square" rtlCol="0">
            <a:spAutoFit/>
          </a:bodyPr>
          <a:lstStyle/>
          <a:p>
            <a:pPr algn="ctr"/>
            <a:r>
              <a:rPr lang="es-ES" b="1" dirty="0" smtClean="0">
                <a:solidFill>
                  <a:schemeClr val="bg1"/>
                </a:solidFill>
              </a:rPr>
              <a:t>DIVULGACIÓN</a:t>
            </a:r>
            <a:endParaRPr lang="es-ES" b="1" dirty="0">
              <a:solidFill>
                <a:schemeClr val="bg1"/>
              </a:solidFill>
            </a:endParaRPr>
          </a:p>
        </p:txBody>
      </p:sp>
    </p:spTree>
    <p:extLst>
      <p:ext uri="{BB962C8B-B14F-4D97-AF65-F5344CB8AC3E}">
        <p14:creationId xmlns:p14="http://schemas.microsoft.com/office/powerpoint/2010/main" val="1355516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93725" y="635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20000"/>
              </a:spcBef>
              <a:spcAft>
                <a:spcPct val="0"/>
              </a:spcAft>
              <a:buChar char="•"/>
              <a:defRPr sz="1400">
                <a:solidFill>
                  <a:schemeClr val="tx1"/>
                </a:solidFill>
                <a:latin typeface="Arial" charset="0"/>
              </a:defRPr>
            </a:lvl6pPr>
            <a:lvl7pPr marL="2971800" indent="-228600" algn="ctr" eaLnBrk="0" fontAlgn="base" hangingPunct="0">
              <a:spcBef>
                <a:spcPct val="20000"/>
              </a:spcBef>
              <a:spcAft>
                <a:spcPct val="0"/>
              </a:spcAft>
              <a:buChar char="•"/>
              <a:defRPr sz="1400">
                <a:solidFill>
                  <a:schemeClr val="tx1"/>
                </a:solidFill>
                <a:latin typeface="Arial" charset="0"/>
              </a:defRPr>
            </a:lvl7pPr>
            <a:lvl8pPr marL="3429000" indent="-228600" algn="ctr" eaLnBrk="0" fontAlgn="base" hangingPunct="0">
              <a:spcBef>
                <a:spcPct val="20000"/>
              </a:spcBef>
              <a:spcAft>
                <a:spcPct val="0"/>
              </a:spcAft>
              <a:buChar char="•"/>
              <a:defRPr sz="1400">
                <a:solidFill>
                  <a:schemeClr val="tx1"/>
                </a:solidFill>
                <a:latin typeface="Arial" charset="0"/>
              </a:defRPr>
            </a:lvl8pPr>
            <a:lvl9pPr marL="3886200" indent="-228600" algn="ctr" eaLnBrk="0" fontAlgn="base" hangingPunct="0">
              <a:spcBef>
                <a:spcPct val="20000"/>
              </a:spcBef>
              <a:spcAft>
                <a:spcPct val="0"/>
              </a:spcAft>
              <a:buChar char="•"/>
              <a:defRPr sz="1400">
                <a:solidFill>
                  <a:schemeClr val="tx1"/>
                </a:solidFill>
                <a:latin typeface="Arial" charset="0"/>
              </a:defRPr>
            </a:lvl9pPr>
          </a:lstStyle>
          <a:p>
            <a:pPr eaLnBrk="1" hangingPunct="1">
              <a:buFontTx/>
              <a:buNone/>
            </a:pPr>
            <a:endParaRPr lang="es-ES" sz="2200"/>
          </a:p>
        </p:txBody>
      </p:sp>
      <p:sp>
        <p:nvSpPr>
          <p:cNvPr id="7171" name="Line 11"/>
          <p:cNvSpPr>
            <a:spLocks noChangeShapeType="1"/>
          </p:cNvSpPr>
          <p:nvPr/>
        </p:nvSpPr>
        <p:spPr bwMode="auto">
          <a:xfrm>
            <a:off x="179512" y="623728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175" name="Line 6"/>
          <p:cNvSpPr>
            <a:spLocks noChangeShapeType="1"/>
          </p:cNvSpPr>
          <p:nvPr/>
        </p:nvSpPr>
        <p:spPr bwMode="auto">
          <a:xfrm>
            <a:off x="1238250" y="396875"/>
            <a:ext cx="77406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13 Marcador de número de diapositiva"/>
          <p:cNvSpPr>
            <a:spLocks noGrp="1"/>
          </p:cNvSpPr>
          <p:nvPr>
            <p:ph type="sldNum" sz="quarter" idx="12"/>
          </p:nvPr>
        </p:nvSpPr>
        <p:spPr/>
        <p:txBody>
          <a:bodyPr/>
          <a:lstStyle/>
          <a:p>
            <a:fld id="{367EC2B2-1FE5-4C6E-AA6E-9F6C056B84A7}" type="slidenum">
              <a:rPr lang="es-ES" altLang="en-US" smtClean="0"/>
              <a:pPr/>
              <a:t>9</a:t>
            </a:fld>
            <a:endParaRPr lang="es-ES" altLang="en-US" dirty="0"/>
          </a:p>
        </p:txBody>
      </p:sp>
      <p:sp>
        <p:nvSpPr>
          <p:cNvPr id="3" name="2 Rectángulo"/>
          <p:cNvSpPr/>
          <p:nvPr/>
        </p:nvSpPr>
        <p:spPr>
          <a:xfrm>
            <a:off x="972553" y="52569"/>
            <a:ext cx="359944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SOCIEDAD CUBANA DE GEOLOGIA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1238250" y="476778"/>
            <a:ext cx="1930336"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FILIAL VILLA CLARA</a:t>
            </a:r>
            <a:endParaRPr lang="es-E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Imagen 1" descr="LOGO oficialisi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25342"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descr="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6" y="-2962"/>
            <a:ext cx="989946" cy="1055698"/>
          </a:xfrm>
          <a:prstGeom prst="rect">
            <a:avLst/>
          </a:prstGeom>
          <a:gradFill>
            <a:gsLst>
              <a:gs pos="0">
                <a:schemeClr val="accent6">
                  <a:lumMod val="40000"/>
                  <a:lumOff val="60000"/>
                </a:schemeClr>
              </a:gs>
              <a:gs pos="50000">
                <a:schemeClr val="accent6">
                  <a:lumMod val="20000"/>
                  <a:lumOff val="80000"/>
                </a:schemeClr>
              </a:gs>
              <a:gs pos="100000">
                <a:schemeClr val="accent6">
                  <a:lumMod val="20000"/>
                  <a:lumOff val="80000"/>
                </a:schemeClr>
              </a:gs>
            </a:gsLst>
            <a:lin ang="5400000" scaled="0"/>
          </a:gradFill>
          <a:ln>
            <a:noFill/>
          </a:ln>
        </p:spPr>
      </p:pic>
      <p:sp>
        <p:nvSpPr>
          <p:cNvPr id="6" name="5 Onda"/>
          <p:cNvSpPr/>
          <p:nvPr/>
        </p:nvSpPr>
        <p:spPr>
          <a:xfrm>
            <a:off x="1533183" y="1020366"/>
            <a:ext cx="5490874" cy="1040482"/>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2203418" y="1340552"/>
            <a:ext cx="3843295" cy="400110"/>
          </a:xfrm>
          <a:prstGeom prst="rect">
            <a:avLst/>
          </a:prstGeom>
          <a:noFill/>
        </p:spPr>
        <p:txBody>
          <a:bodyPr wrap="square" rtlCol="0">
            <a:spAutoFit/>
          </a:bodyPr>
          <a:lstStyle/>
          <a:p>
            <a:pPr algn="ctr"/>
            <a:r>
              <a:rPr lang="es-ES" sz="2000" b="1" dirty="0" smtClean="0">
                <a:solidFill>
                  <a:schemeClr val="bg1"/>
                </a:solidFill>
              </a:rPr>
              <a:t>OTRAS ACTIVIDADES</a:t>
            </a:r>
            <a:endParaRPr lang="es-ES" sz="2000" b="1" dirty="0">
              <a:solidFill>
                <a:schemeClr val="bg1"/>
              </a:solidFill>
            </a:endParaRPr>
          </a:p>
        </p:txBody>
      </p:sp>
      <p:sp>
        <p:nvSpPr>
          <p:cNvPr id="7" name="6 CuadroTexto"/>
          <p:cNvSpPr txBox="1"/>
          <p:nvPr/>
        </p:nvSpPr>
        <p:spPr>
          <a:xfrm>
            <a:off x="593725" y="2348880"/>
            <a:ext cx="7722691" cy="4247317"/>
          </a:xfrm>
          <a:prstGeom prst="rect">
            <a:avLst/>
          </a:prstGeom>
          <a:noFill/>
        </p:spPr>
        <p:txBody>
          <a:bodyPr wrap="square" rtlCol="0">
            <a:spAutoFit/>
          </a:bodyPr>
          <a:lstStyle/>
          <a:p>
            <a:pPr marL="285750" indent="-285750">
              <a:buFont typeface="Wingdings" pitchFamily="2" charset="2"/>
              <a:buChar char="Ø"/>
            </a:pPr>
            <a:r>
              <a:rPr lang="es-ES" b="1" u="sng" dirty="0"/>
              <a:t>EXCURSION AL ESCAMBRAY  HANABANILLA- EL NICHO</a:t>
            </a:r>
            <a:endParaRPr lang="es-ES" dirty="0"/>
          </a:p>
          <a:p>
            <a:r>
              <a:rPr lang="es-ES" b="1" dirty="0"/>
              <a:t> </a:t>
            </a:r>
            <a:r>
              <a:rPr lang="es-ES" b="1" dirty="0" smtClean="0"/>
              <a:t>Con </a:t>
            </a:r>
            <a:r>
              <a:rPr lang="es-ES" b="1" dirty="0"/>
              <a:t>la participación de 50 personas entre   afiliados con un acompañante se realizó el sábado 17 de agosto </a:t>
            </a:r>
            <a:endParaRPr lang="es-ES" b="1" dirty="0" smtClean="0"/>
          </a:p>
          <a:p>
            <a:endParaRPr lang="es-ES" dirty="0"/>
          </a:p>
          <a:p>
            <a:pPr marL="285750" indent="-285750">
              <a:buFont typeface="Wingdings" pitchFamily="2" charset="2"/>
              <a:buChar char="Ø"/>
            </a:pPr>
            <a:r>
              <a:rPr lang="es-ES" b="1" dirty="0" smtClean="0"/>
              <a:t>EXCURSION  AL JARDÍN  BOTÁNICO- RANCHO LUNA – DELFINARIO  DE CIENFUEGOS</a:t>
            </a:r>
            <a:r>
              <a:rPr lang="es-ES" b="1" dirty="0"/>
              <a:t> </a:t>
            </a:r>
            <a:r>
              <a:rPr lang="es-ES" b="1" dirty="0" smtClean="0"/>
              <a:t> </a:t>
            </a:r>
            <a:r>
              <a:rPr lang="es-ES" dirty="0" smtClean="0"/>
              <a:t>con 80 participantes</a:t>
            </a:r>
          </a:p>
          <a:p>
            <a:endParaRPr lang="es-ES" dirty="0" smtClean="0"/>
          </a:p>
          <a:p>
            <a:pPr marL="285750" indent="-285750">
              <a:buFont typeface="Wingdings" pitchFamily="2" charset="2"/>
              <a:buChar char="Ø"/>
            </a:pPr>
            <a:r>
              <a:rPr lang="es-ES" b="1" dirty="0" smtClean="0"/>
              <a:t>PROCESO ELECCIONARIO PARA RATIFICACION Y/O RENOVACION DEL BURÓ EJECUTIVO</a:t>
            </a:r>
          </a:p>
          <a:p>
            <a:pPr marL="285750" indent="-285750">
              <a:buFont typeface="Wingdings" pitchFamily="2" charset="2"/>
              <a:buChar char="Ø"/>
            </a:pPr>
            <a:r>
              <a:rPr lang="es-ES" b="1" dirty="0"/>
              <a:t>PROGRAMA POR UNA SONRISA</a:t>
            </a:r>
            <a:endParaRPr lang="es-ES" dirty="0"/>
          </a:p>
          <a:p>
            <a:r>
              <a:rPr lang="es-ES" b="1" dirty="0"/>
              <a:t>Con la participación de más de 80 niños y sus acompañantes se realizó el 4 de Abril, aniversario 59 de la creación de la organización de pioneros de </a:t>
            </a:r>
            <a:r>
              <a:rPr lang="es-ES" b="1" dirty="0" smtClean="0"/>
              <a:t>Cuba</a:t>
            </a:r>
          </a:p>
          <a:p>
            <a:endParaRPr lang="es-ES" b="1" dirty="0"/>
          </a:p>
          <a:p>
            <a:r>
              <a:rPr lang="es-ES" b="1" dirty="0" smtClean="0"/>
              <a:t>Actividades con los jubilados en la atención la las 2 exposiciones y en otras tareas</a:t>
            </a:r>
            <a:endParaRPr lang="es-ES" b="1" dirty="0"/>
          </a:p>
        </p:txBody>
      </p:sp>
    </p:spTree>
    <p:extLst>
      <p:ext uri="{BB962C8B-B14F-4D97-AF65-F5344CB8AC3E}">
        <p14:creationId xmlns:p14="http://schemas.microsoft.com/office/powerpoint/2010/main" val="2454528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Junta Directiva 2016 filial Villa Cla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Junta Directiva 2016 filial Villa Clara</Template>
  <TotalTime>1137</TotalTime>
  <Words>2935</Words>
  <Application>Microsoft Office PowerPoint</Application>
  <PresentationFormat>Presentación en pantalla (4:3)</PresentationFormat>
  <Paragraphs>324</Paragraphs>
  <Slides>12</Slides>
  <Notes>11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Presentación  Junta Directiva 2016 filial Villa Clara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Regino Leal Oropesa</dc:creator>
  <cp:lastModifiedBy>Regino Leal Oropesa</cp:lastModifiedBy>
  <cp:revision>45</cp:revision>
  <dcterms:created xsi:type="dcterms:W3CDTF">2016-11-21T21:30:17Z</dcterms:created>
  <dcterms:modified xsi:type="dcterms:W3CDTF">2019-11-21T11:33:41Z</dcterms:modified>
</cp:coreProperties>
</file>